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 id="2147483667" r:id="rId2"/>
  </p:sldMasterIdLst>
  <p:notesMasterIdLst>
    <p:notesMasterId r:id="rId51"/>
  </p:notesMasterIdLst>
  <p:sldIdLst>
    <p:sldId id="256" r:id="rId3"/>
    <p:sldId id="257" r:id="rId4"/>
    <p:sldId id="311" r:id="rId5"/>
    <p:sldId id="312" r:id="rId6"/>
    <p:sldId id="313" r:id="rId7"/>
    <p:sldId id="314" r:id="rId8"/>
    <p:sldId id="315" r:id="rId9"/>
    <p:sldId id="259" r:id="rId10"/>
    <p:sldId id="316" r:id="rId11"/>
    <p:sldId id="261" r:id="rId12"/>
    <p:sldId id="279" r:id="rId13"/>
    <p:sldId id="280" r:id="rId14"/>
    <p:sldId id="262" r:id="rId15"/>
    <p:sldId id="320" r:id="rId16"/>
    <p:sldId id="274" r:id="rId17"/>
    <p:sldId id="317" r:id="rId18"/>
    <p:sldId id="318" r:id="rId19"/>
    <p:sldId id="319" r:id="rId20"/>
    <p:sldId id="332" r:id="rId21"/>
    <p:sldId id="325" r:id="rId22"/>
    <p:sldId id="321" r:id="rId23"/>
    <p:sldId id="322" r:id="rId24"/>
    <p:sldId id="323" r:id="rId25"/>
    <p:sldId id="326" r:id="rId26"/>
    <p:sldId id="328" r:id="rId27"/>
    <p:sldId id="329" r:id="rId28"/>
    <p:sldId id="330" r:id="rId29"/>
    <p:sldId id="327" r:id="rId30"/>
    <p:sldId id="333" r:id="rId31"/>
    <p:sldId id="334" r:id="rId32"/>
    <p:sldId id="335" r:id="rId33"/>
    <p:sldId id="338" r:id="rId34"/>
    <p:sldId id="337" r:id="rId35"/>
    <p:sldId id="336" r:id="rId36"/>
    <p:sldId id="339" r:id="rId37"/>
    <p:sldId id="340" r:id="rId38"/>
    <p:sldId id="341" r:id="rId39"/>
    <p:sldId id="342" r:id="rId40"/>
    <p:sldId id="343" r:id="rId41"/>
    <p:sldId id="344" r:id="rId42"/>
    <p:sldId id="345" r:id="rId43"/>
    <p:sldId id="308" r:id="rId44"/>
    <p:sldId id="346" r:id="rId45"/>
    <p:sldId id="285" r:id="rId46"/>
    <p:sldId id="269" r:id="rId47"/>
    <p:sldId id="347" r:id="rId48"/>
    <p:sldId id="270" r:id="rId49"/>
    <p:sldId id="271" r:id="rId5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8"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8C3BAC-F54F-433B-81E3-9CE117891D2E}">
  <a:tblStyle styleId="{278C3BAC-F54F-433B-81E3-9CE117891D2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6"/>
    <p:restoredTop sz="94156"/>
  </p:normalViewPr>
  <p:slideViewPr>
    <p:cSldViewPr snapToGrid="0">
      <p:cViewPr varScale="1">
        <p:scale>
          <a:sx n="65" d="100"/>
          <a:sy n="65" d="100"/>
        </p:scale>
        <p:origin x="700" y="40"/>
      </p:cViewPr>
      <p:guideLst>
        <p:guide pos="48"/>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9235593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2322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1465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7064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5140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801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6788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0058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109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3938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4256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499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6713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014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061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1588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4428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0041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6269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571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6087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02106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8949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95930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410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40770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1857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4659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92821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75795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1178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178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02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714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76208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27550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7740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93449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40236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1898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1" name="Shape 4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11639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2874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66789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Shape 52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5" name="Shape 5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1984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5534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1637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8125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350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749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8"/>
        <p:cNvGrpSpPr/>
        <p:nvPr/>
      </p:nvGrpSpPr>
      <p:grpSpPr>
        <a:xfrm>
          <a:off x="0" y="0"/>
          <a:ext cx="0" cy="0"/>
          <a:chOff x="0" y="0"/>
          <a:chExt cx="0" cy="0"/>
        </a:xfrm>
      </p:grpSpPr>
      <p:sp>
        <p:nvSpPr>
          <p:cNvPr id="39" name="Shape 39"/>
          <p:cNvSpPr txBox="1">
            <a:spLocks noGrp="1"/>
          </p:cNvSpPr>
          <p:nvPr>
            <p:ph type="ctrTitle"/>
          </p:nvPr>
        </p:nvSpPr>
        <p:spPr>
          <a:xfrm>
            <a:off x="2589213" y="2514600"/>
            <a:ext cx="8915399" cy="2262781"/>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rgbClr val="262626"/>
              </a:buClr>
              <a:buSzPts val="5400"/>
              <a:buFont typeface="Century Gothic"/>
              <a:buNone/>
              <a:defRPr sz="54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40" name="Shape 40"/>
          <p:cNvSpPr txBox="1">
            <a:spLocks noGrp="1"/>
          </p:cNvSpPr>
          <p:nvPr>
            <p:ph type="subTitle" idx="1"/>
          </p:nvPr>
        </p:nvSpPr>
        <p:spPr>
          <a:xfrm>
            <a:off x="2589213" y="4777379"/>
            <a:ext cx="8915399" cy="1126283"/>
          </a:xfrm>
          <a:prstGeom prst="rect">
            <a:avLst/>
          </a:prstGeom>
          <a:noFill/>
          <a:ln>
            <a:noFill/>
          </a:ln>
        </p:spPr>
        <p:txBody>
          <a:bodyPr spcFirstLastPara="1" wrap="square" lIns="91425" tIns="91425" rIns="91425" bIns="91425" anchor="t" anchorCtr="0"/>
          <a:lstStyle>
            <a:lvl1pPr marR="0" lvl="0" algn="l" rtl="0">
              <a:spcBef>
                <a:spcPts val="1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R="0" lvl="1" algn="ctr" rtl="0">
              <a:spcBef>
                <a:spcPts val="10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2pPr>
            <a:lvl3pPr marR="0" lvl="2" algn="ctr"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3pPr>
            <a:lvl4pPr marR="0" lvl="3" algn="ctr" rtl="0">
              <a:spcBef>
                <a:spcPts val="1000"/>
              </a:spcBef>
              <a:spcAft>
                <a:spcPts val="0"/>
              </a:spcAft>
              <a:buClr>
                <a:schemeClr val="accent1"/>
              </a:buClr>
              <a:buSzPts val="1200"/>
              <a:buFont typeface="Noto Sans Symbols"/>
              <a:buNone/>
              <a:defRPr sz="1200" b="0" i="0" u="none" strike="noStrike" cap="none">
                <a:solidFill>
                  <a:srgbClr val="888888"/>
                </a:solidFill>
                <a:latin typeface="Century Gothic"/>
                <a:ea typeface="Century Gothic"/>
                <a:cs typeface="Century Gothic"/>
                <a:sym typeface="Century Gothic"/>
              </a:defRPr>
            </a:lvl4pPr>
            <a:lvl5pPr marR="0" lvl="4" algn="ctr" rtl="0">
              <a:spcBef>
                <a:spcPts val="1000"/>
              </a:spcBef>
              <a:spcAft>
                <a:spcPts val="0"/>
              </a:spcAft>
              <a:buClr>
                <a:schemeClr val="accent1"/>
              </a:buClr>
              <a:buSzPts val="1200"/>
              <a:buFont typeface="Noto Sans Symbols"/>
              <a:buNone/>
              <a:defRPr sz="1200" b="0" i="0" u="none" strike="noStrike" cap="none">
                <a:solidFill>
                  <a:srgbClr val="888888"/>
                </a:solidFill>
                <a:latin typeface="Century Gothic"/>
                <a:ea typeface="Century Gothic"/>
                <a:cs typeface="Century Gothic"/>
                <a:sym typeface="Century Gothic"/>
              </a:defRPr>
            </a:lvl5pPr>
            <a:lvl6pPr marR="0" lvl="5" algn="ctr" rtl="0">
              <a:spcBef>
                <a:spcPts val="1000"/>
              </a:spcBef>
              <a:spcAft>
                <a:spcPts val="0"/>
              </a:spcAft>
              <a:buClr>
                <a:schemeClr val="accent1"/>
              </a:buClr>
              <a:buSzPts val="1200"/>
              <a:buFont typeface="Noto Sans Symbols"/>
              <a:buNone/>
              <a:defRPr sz="1200" b="0" i="0" u="none" strike="noStrike" cap="none">
                <a:solidFill>
                  <a:srgbClr val="888888"/>
                </a:solidFill>
                <a:latin typeface="Century Gothic"/>
                <a:ea typeface="Century Gothic"/>
                <a:cs typeface="Century Gothic"/>
                <a:sym typeface="Century Gothic"/>
              </a:defRPr>
            </a:lvl6pPr>
            <a:lvl7pPr marR="0" lvl="6" algn="ctr" rtl="0">
              <a:spcBef>
                <a:spcPts val="1000"/>
              </a:spcBef>
              <a:spcAft>
                <a:spcPts val="0"/>
              </a:spcAft>
              <a:buClr>
                <a:schemeClr val="accent1"/>
              </a:buClr>
              <a:buSzPts val="1200"/>
              <a:buFont typeface="Noto Sans Symbols"/>
              <a:buNone/>
              <a:defRPr sz="1200" b="0" i="0" u="none" strike="noStrike" cap="none">
                <a:solidFill>
                  <a:srgbClr val="888888"/>
                </a:solidFill>
                <a:latin typeface="Century Gothic"/>
                <a:ea typeface="Century Gothic"/>
                <a:cs typeface="Century Gothic"/>
                <a:sym typeface="Century Gothic"/>
              </a:defRPr>
            </a:lvl7pPr>
            <a:lvl8pPr marR="0" lvl="7" algn="ctr" rtl="0">
              <a:spcBef>
                <a:spcPts val="1000"/>
              </a:spcBef>
              <a:spcAft>
                <a:spcPts val="0"/>
              </a:spcAft>
              <a:buClr>
                <a:schemeClr val="accent1"/>
              </a:buClr>
              <a:buSzPts val="1200"/>
              <a:buFont typeface="Noto Sans Symbols"/>
              <a:buNone/>
              <a:defRPr sz="1200" b="0" i="0" u="none" strike="noStrike" cap="none">
                <a:solidFill>
                  <a:srgbClr val="888888"/>
                </a:solidFill>
                <a:latin typeface="Century Gothic"/>
                <a:ea typeface="Century Gothic"/>
                <a:cs typeface="Century Gothic"/>
                <a:sym typeface="Century Gothic"/>
              </a:defRPr>
            </a:lvl8pPr>
            <a:lvl9pPr marR="0" lvl="8" algn="ctr" rtl="0">
              <a:spcBef>
                <a:spcPts val="1000"/>
              </a:spcBef>
              <a:spcAft>
                <a:spcPts val="0"/>
              </a:spcAft>
              <a:buClr>
                <a:schemeClr val="accent1"/>
              </a:buClr>
              <a:buSzPts val="1200"/>
              <a:buFont typeface="Noto Sans Symbols"/>
              <a:buNone/>
              <a:defRPr sz="1200" b="0" i="0" u="none" strike="noStrike" cap="none">
                <a:solidFill>
                  <a:srgbClr val="888888"/>
                </a:solidFill>
                <a:latin typeface="Century Gothic"/>
                <a:ea typeface="Century Gothic"/>
                <a:cs typeface="Century Gothic"/>
                <a:sym typeface="Century Gothic"/>
              </a:defRPr>
            </a:lvl9pPr>
          </a:lstStyle>
          <a:p>
            <a:endParaRPr/>
          </a:p>
        </p:txBody>
      </p:sp>
      <p:sp>
        <p:nvSpPr>
          <p:cNvPr id="41" name="Shape 41"/>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2" name="Shape 42"/>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3" name="Shape 43"/>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2589213" y="2438400"/>
            <a:ext cx="8915400" cy="2724845"/>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rgbClr val="262626"/>
              </a:buClr>
              <a:buSzPts val="4800"/>
              <a:buFont typeface="Century Gothic"/>
              <a:buNone/>
              <a:defRPr sz="48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23" name="Shape 123"/>
          <p:cNvSpPr txBox="1">
            <a:spLocks noGrp="1"/>
          </p:cNvSpPr>
          <p:nvPr>
            <p:ph type="body" idx="1"/>
          </p:nvPr>
        </p:nvSpPr>
        <p:spPr>
          <a:xfrm>
            <a:off x="2589213" y="5181600"/>
            <a:ext cx="8915400" cy="72962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24" name="Shape 124"/>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5" name="Shape 125"/>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6" name="Shape 126"/>
          <p:cNvSpPr/>
          <p:nvPr/>
        </p:nvSpPr>
        <p:spPr>
          <a:xfrm rot="10800000" flipH="1">
            <a:off x="-4189" y="491172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2849949" y="609600"/>
            <a:ext cx="8393926" cy="2895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rgbClr val="262626"/>
              </a:buClr>
              <a:buSzPts val="4800"/>
              <a:buFont typeface="Century Gothic"/>
              <a:buNone/>
              <a:defRPr sz="48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30" name="Shape 130"/>
          <p:cNvSpPr txBox="1">
            <a:spLocks noGrp="1"/>
          </p:cNvSpPr>
          <p:nvPr>
            <p:ph type="body" idx="1"/>
          </p:nvPr>
        </p:nvSpPr>
        <p:spPr>
          <a:xfrm>
            <a:off x="2589212" y="4343400"/>
            <a:ext cx="8915400" cy="838200"/>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240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400"/>
              <a:buFont typeface="Noto Sans Symbols"/>
              <a:buNone/>
              <a:defRPr sz="14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31" name="Shape 131"/>
          <p:cNvSpPr txBox="1">
            <a:spLocks noGrp="1"/>
          </p:cNvSpPr>
          <p:nvPr>
            <p:ph type="body" idx="2"/>
          </p:nvPr>
        </p:nvSpPr>
        <p:spPr>
          <a:xfrm>
            <a:off x="2589213" y="5181600"/>
            <a:ext cx="8915400" cy="72962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32" name="Shape 132"/>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3" name="Shape 133"/>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4" name="Shape 134"/>
          <p:cNvSpPr/>
          <p:nvPr/>
        </p:nvSpPr>
        <p:spPr>
          <a:xfrm rot="10800000" flipH="1">
            <a:off x="-4189" y="491172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36" name="Shape 136"/>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
        <p:nvSpPr>
          <p:cNvPr id="137" name="Shape 137"/>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2589212" y="627407"/>
            <a:ext cx="8915399" cy="288002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rgbClr val="262626"/>
              </a:buClr>
              <a:buSzPts val="4800"/>
              <a:buFont typeface="Century Gothic"/>
              <a:buNone/>
              <a:defRPr sz="48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0" name="Shape 140"/>
          <p:cNvSpPr txBox="1">
            <a:spLocks noGrp="1"/>
          </p:cNvSpPr>
          <p:nvPr>
            <p:ph type="body" idx="1"/>
          </p:nvPr>
        </p:nvSpPr>
        <p:spPr>
          <a:xfrm>
            <a:off x="2589212" y="4343400"/>
            <a:ext cx="8915400" cy="838200"/>
          </a:xfrm>
          <a:prstGeom prst="rect">
            <a:avLst/>
          </a:prstGeom>
          <a:noFill/>
          <a:ln>
            <a:noFill/>
          </a:ln>
        </p:spPr>
        <p:txBody>
          <a:bodyPr spcFirstLastPara="1" wrap="square" lIns="91425" tIns="91425" rIns="91425" bIns="91425" anchor="b" anchorCtr="0"/>
          <a:lstStyle>
            <a:lvl1pPr marL="457200" marR="0" lvl="0" indent="-228600" algn="l" rtl="0">
              <a:spcBef>
                <a:spcPts val="1000"/>
              </a:spcBef>
              <a:spcAft>
                <a:spcPts val="0"/>
              </a:spcAft>
              <a:buClr>
                <a:schemeClr val="accent1"/>
              </a:buClr>
              <a:buSzPts val="2400"/>
              <a:buFont typeface="Noto Sans Symbols"/>
              <a:buNone/>
              <a:defRPr sz="2400" b="0" i="0" u="none" strike="noStrike" cap="none">
                <a:solidFill>
                  <a:schemeClr val="accent1"/>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400"/>
              <a:buFont typeface="Noto Sans Symbols"/>
              <a:buNone/>
              <a:defRPr sz="14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41" name="Shape 141"/>
          <p:cNvSpPr txBox="1">
            <a:spLocks noGrp="1"/>
          </p:cNvSpPr>
          <p:nvPr>
            <p:ph type="body" idx="2"/>
          </p:nvPr>
        </p:nvSpPr>
        <p:spPr>
          <a:xfrm>
            <a:off x="2589213" y="5181600"/>
            <a:ext cx="8915400" cy="72962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42" name="Shape 142"/>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3" name="Shape 143"/>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44" name="Shape 144"/>
          <p:cNvSpPr/>
          <p:nvPr/>
        </p:nvSpPr>
        <p:spPr>
          <a:xfrm rot="10800000" flipH="1">
            <a:off x="-4189" y="491172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2592924" y="624110"/>
            <a:ext cx="8911687" cy="128089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262626"/>
              </a:buClr>
              <a:buSzPts val="36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8" name="Shape 148"/>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91425" rIns="91425" bIns="91425" anchor="t" anchorCtr="0"/>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49" name="Shape 149"/>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0" name="Shape 150"/>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1" name="Shape 151"/>
          <p:cNvSpPr/>
          <p:nvPr/>
        </p:nvSpPr>
        <p:spPr>
          <a:xfrm rot="10800000" flipH="1">
            <a:off x="-4189" y="71437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rot="5400000">
            <a:off x="7756704" y="2165513"/>
            <a:ext cx="5283817" cy="2207601"/>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rgbClr val="262626"/>
              </a:buClr>
              <a:buSzPts val="36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55" name="Shape 155"/>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91425" rIns="91425" bIns="91425" anchor="t" anchorCtr="0"/>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56" name="Shape 156"/>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7" name="Shape 157"/>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58" name="Shape 158"/>
          <p:cNvSpPr/>
          <p:nvPr/>
        </p:nvSpPr>
        <p:spPr>
          <a:xfrm rot="10800000" flipH="1">
            <a:off x="-4189" y="71437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2592925" y="624110"/>
            <a:ext cx="8911687" cy="128089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FEFEFE"/>
              </a:buClr>
              <a:buSzPts val="3600"/>
              <a:buFont typeface="Century Gothic"/>
              <a:buNone/>
              <a:defRPr sz="3600" b="0" i="0" u="none" strike="noStrike" cap="none">
                <a:solidFill>
                  <a:srgbClr val="FEFEFE"/>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95" name="Shape 195"/>
          <p:cNvSpPr txBox="1">
            <a:spLocks noGrp="1"/>
          </p:cNvSpPr>
          <p:nvPr>
            <p:ph type="body" idx="1"/>
          </p:nvPr>
        </p:nvSpPr>
        <p:spPr>
          <a:xfrm>
            <a:off x="2589212" y="2133600"/>
            <a:ext cx="8915400" cy="3777622"/>
          </a:xfrm>
          <a:prstGeom prst="rect">
            <a:avLst/>
          </a:prstGeom>
          <a:noFill/>
          <a:ln>
            <a:noFill/>
          </a:ln>
        </p:spPr>
        <p:txBody>
          <a:bodyPr spcFirstLastPara="1" wrap="square" lIns="91425" tIns="91425" rIns="91425" bIns="91425" anchor="t" anchorCtr="0"/>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FEFEFE"/>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FEFEFE"/>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FEFEFE"/>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9pPr>
          </a:lstStyle>
          <a:p>
            <a:endParaRPr/>
          </a:p>
        </p:txBody>
      </p:sp>
      <p:sp>
        <p:nvSpPr>
          <p:cNvPr id="196" name="Shape 196"/>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7" name="Shape 197"/>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8" name="Shape 198"/>
          <p:cNvSpPr/>
          <p:nvPr/>
        </p:nvSpPr>
        <p:spPr>
          <a:xfrm rot="10800000" flipH="1">
            <a:off x="-4189" y="71437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Shape 19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2592924" y="624110"/>
            <a:ext cx="8911687" cy="128089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FEFEFE"/>
              </a:buClr>
              <a:buSzPts val="3600"/>
              <a:buFont typeface="Century Gothic"/>
              <a:buNone/>
              <a:defRPr sz="3600" b="0" i="0" u="none" strike="noStrike" cap="none">
                <a:solidFill>
                  <a:srgbClr val="FEFEFE"/>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202" name="Shape 202"/>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3" name="Shape 203"/>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4" name="Shape 204"/>
          <p:cNvSpPr/>
          <p:nvPr/>
        </p:nvSpPr>
        <p:spPr>
          <a:xfrm rot="10800000" flipH="1">
            <a:off x="-4189" y="71437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Shape 20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2592925" y="624110"/>
            <a:ext cx="8911687" cy="128089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262626"/>
              </a:buClr>
              <a:buSzPts val="36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47" name="Shape 47"/>
          <p:cNvSpPr txBox="1">
            <a:spLocks noGrp="1"/>
          </p:cNvSpPr>
          <p:nvPr>
            <p:ph type="body" idx="1"/>
          </p:nvPr>
        </p:nvSpPr>
        <p:spPr>
          <a:xfrm>
            <a:off x="2589212" y="2133600"/>
            <a:ext cx="8915400" cy="3777622"/>
          </a:xfrm>
          <a:prstGeom prst="rect">
            <a:avLst/>
          </a:prstGeom>
          <a:noFill/>
          <a:ln>
            <a:noFill/>
          </a:ln>
        </p:spPr>
        <p:txBody>
          <a:bodyPr spcFirstLastPara="1" wrap="square" lIns="91425" tIns="91425" rIns="91425" bIns="91425" anchor="t" anchorCtr="0"/>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48" name="Shape 48"/>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9" name="Shape 49"/>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0" name="Shape 50"/>
          <p:cNvSpPr/>
          <p:nvPr/>
        </p:nvSpPr>
        <p:spPr>
          <a:xfrm rot="10800000" flipH="1">
            <a:off x="-4189" y="71437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2592924" y="624110"/>
            <a:ext cx="8911687" cy="128089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262626"/>
              </a:buClr>
              <a:buSzPts val="36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54" name="Shape 54"/>
          <p:cNvSpPr txBox="1">
            <a:spLocks noGrp="1"/>
          </p:cNvSpPr>
          <p:nvPr>
            <p:ph type="body" idx="1"/>
          </p:nvPr>
        </p:nvSpPr>
        <p:spPr>
          <a:xfrm>
            <a:off x="2589212" y="2133600"/>
            <a:ext cx="4313864" cy="3777622"/>
          </a:xfrm>
          <a:prstGeom prst="rect">
            <a:avLst/>
          </a:prstGeom>
          <a:noFill/>
          <a:ln>
            <a:noFill/>
          </a:ln>
        </p:spPr>
        <p:txBody>
          <a:bodyPr spcFirstLastPara="1" wrap="square" lIns="91425" tIns="91425" rIns="91425" bIns="91425" anchor="t" anchorCtr="0"/>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55" name="Shape 55"/>
          <p:cNvSpPr txBox="1">
            <a:spLocks noGrp="1"/>
          </p:cNvSpPr>
          <p:nvPr>
            <p:ph type="body" idx="2"/>
          </p:nvPr>
        </p:nvSpPr>
        <p:spPr>
          <a:xfrm>
            <a:off x="7190747" y="2126222"/>
            <a:ext cx="4313864" cy="3777622"/>
          </a:xfrm>
          <a:prstGeom prst="rect">
            <a:avLst/>
          </a:prstGeom>
          <a:noFill/>
          <a:ln>
            <a:noFill/>
          </a:ln>
        </p:spPr>
        <p:txBody>
          <a:bodyPr spcFirstLastPara="1" wrap="square" lIns="91425" tIns="91425" rIns="91425" bIns="91425" anchor="t" anchorCtr="0"/>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56" name="Shape 56"/>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7" name="Shape 57"/>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8" name="Shape 58"/>
          <p:cNvSpPr/>
          <p:nvPr/>
        </p:nvSpPr>
        <p:spPr>
          <a:xfrm rot="10800000" flipH="1">
            <a:off x="-4189" y="71437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2589212" y="2058750"/>
            <a:ext cx="8915399" cy="146880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rgbClr val="262626"/>
              </a:buClr>
              <a:buSzPts val="4000"/>
              <a:buFont typeface="Century Gothic"/>
              <a:buNone/>
              <a:defRPr sz="40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72" name="Shape 72"/>
          <p:cNvSpPr txBox="1">
            <a:spLocks noGrp="1"/>
          </p:cNvSpPr>
          <p:nvPr>
            <p:ph type="body" idx="1"/>
          </p:nvPr>
        </p:nvSpPr>
        <p:spPr>
          <a:xfrm>
            <a:off x="2589212" y="3530129"/>
            <a:ext cx="8915399" cy="860400"/>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2000"/>
              <a:buFont typeface="Noto Sans Symbols"/>
              <a:buNone/>
              <a:defRPr sz="2000" b="0" i="0" u="none" strike="noStrike" cap="none">
                <a:solidFill>
                  <a:srgbClr val="595959"/>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sp>
        <p:nvSpPr>
          <p:cNvPr id="73" name="Shape 73"/>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4" name="Shape 74"/>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5" name="Shape 75"/>
          <p:cNvSpPr/>
          <p:nvPr/>
        </p:nvSpPr>
        <p:spPr>
          <a:xfrm rot="10800000" flipH="1">
            <a:off x="-4189" y="317817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2592924" y="624110"/>
            <a:ext cx="8911687" cy="128089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262626"/>
              </a:buClr>
              <a:buSzPts val="36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79" name="Shape 79"/>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0" name="Shape 80"/>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1" name="Shape 81"/>
          <p:cNvSpPr/>
          <p:nvPr/>
        </p:nvSpPr>
        <p:spPr>
          <a:xfrm rot="10800000" flipH="1">
            <a:off x="-4189" y="71437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
        <p:nvSpPr>
          <p:cNvPr id="84" name="Shape 84"/>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5" name="Shape 85"/>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6" name="Shape 86"/>
          <p:cNvSpPr/>
          <p:nvPr/>
        </p:nvSpPr>
        <p:spPr>
          <a:xfrm rot="10800000" flipH="1">
            <a:off x="-4189" y="71437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589213" y="4800600"/>
            <a:ext cx="8915400" cy="566738"/>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rgbClr val="262626"/>
              </a:buClr>
              <a:buSzPts val="2400"/>
              <a:buFont typeface="Century Gothic"/>
              <a:buNone/>
              <a:defRPr sz="24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98" name="Shape 98"/>
          <p:cNvSpPr>
            <a:spLocks noGrp="1"/>
          </p:cNvSpPr>
          <p:nvPr>
            <p:ph type="pic" idx="2"/>
          </p:nvPr>
        </p:nvSpPr>
        <p:spPr>
          <a:xfrm>
            <a:off x="2589212" y="634965"/>
            <a:ext cx="8915400" cy="3854970"/>
          </a:xfrm>
          <a:prstGeom prst="rect">
            <a:avLst/>
          </a:prstGeom>
          <a:noFill/>
          <a:ln>
            <a:noFill/>
          </a:ln>
        </p:spPr>
        <p:txBody>
          <a:bodyPr spcFirstLastPara="1" wrap="square" lIns="91425" tIns="91425" rIns="91425" bIns="91425" anchor="t" anchorCtr="0"/>
          <a:lstStyle>
            <a:lvl1pPr marR="0" lvl="0" algn="ctr"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99" name="Shape 99"/>
          <p:cNvSpPr txBox="1">
            <a:spLocks noGrp="1"/>
          </p:cNvSpPr>
          <p:nvPr>
            <p:ph type="body" idx="1"/>
          </p:nvPr>
        </p:nvSpPr>
        <p:spPr>
          <a:xfrm>
            <a:off x="2589213" y="5367338"/>
            <a:ext cx="8915400" cy="493712"/>
          </a:xfrm>
          <a:prstGeom prst="rect">
            <a:avLst/>
          </a:prstGeom>
          <a:noFill/>
          <a:ln>
            <a:noFill/>
          </a:ln>
        </p:spPr>
        <p:txBody>
          <a:bodyPr spcFirstLastPara="1" wrap="square" lIns="91425" tIns="91425" rIns="91425" bIns="91425" anchor="t" anchorCtr="0"/>
          <a:lstStyle>
            <a:lvl1pPr marL="457200" marR="0" lvl="0"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000"/>
              <a:buFont typeface="Noto Sans Symbols"/>
              <a:buNone/>
              <a:defRPr sz="10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900"/>
              <a:buFont typeface="Noto Sans Symbols"/>
              <a:buNone/>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100" name="Shape 100"/>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1" name="Shape 101"/>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2" name="Shape 102"/>
          <p:cNvSpPr/>
          <p:nvPr/>
        </p:nvSpPr>
        <p:spPr>
          <a:xfrm rot="10800000" flipH="1">
            <a:off x="-4189" y="491172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2589212" y="609600"/>
            <a:ext cx="8915399" cy="311704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rgbClr val="262626"/>
              </a:buClr>
              <a:buSzPts val="4800"/>
              <a:buFont typeface="Century Gothic"/>
              <a:buNone/>
              <a:defRPr sz="48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06" name="Shape 106"/>
          <p:cNvSpPr txBox="1">
            <a:spLocks noGrp="1"/>
          </p:cNvSpPr>
          <p:nvPr>
            <p:ph type="body" idx="1"/>
          </p:nvPr>
        </p:nvSpPr>
        <p:spPr>
          <a:xfrm>
            <a:off x="2589212" y="4354046"/>
            <a:ext cx="8915399" cy="1555864"/>
          </a:xfrm>
          <a:prstGeom prst="rect">
            <a:avLst/>
          </a:prstGeom>
          <a:noFill/>
          <a:ln>
            <a:noFill/>
          </a:ln>
        </p:spPr>
        <p:txBody>
          <a:bodyPr spcFirstLastPara="1" wrap="square" lIns="91425" tIns="91425" rIns="91425" bIns="91425" anchor="ctr" anchorCtr="0"/>
          <a:lstStyle>
            <a:lvl1pPr marL="457200" marR="0" lvl="0" indent="-228600" algn="l" rtl="0">
              <a:spcBef>
                <a:spcPts val="1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sp>
        <p:nvSpPr>
          <p:cNvPr id="107" name="Shape 107"/>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8" name="Shape 108"/>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9" name="Shape 109"/>
          <p:cNvSpPr/>
          <p:nvPr/>
        </p:nvSpPr>
        <p:spPr>
          <a:xfrm rot="10800000" flipH="1">
            <a:off x="-4189" y="317817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2849949" y="609600"/>
            <a:ext cx="8393926" cy="28956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rgbClr val="262626"/>
              </a:buClr>
              <a:buSzPts val="4800"/>
              <a:buFont typeface="Century Gothic"/>
              <a:buNone/>
              <a:defRPr sz="48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3" name="Shape 113"/>
          <p:cNvSpPr txBox="1">
            <a:spLocks noGrp="1"/>
          </p:cNvSpPr>
          <p:nvPr>
            <p:ph type="body" idx="1"/>
          </p:nvPr>
        </p:nvSpPr>
        <p:spPr>
          <a:xfrm>
            <a:off x="3275012" y="3505200"/>
            <a:ext cx="7536554" cy="381000"/>
          </a:xfrm>
          <a:prstGeom prst="rect">
            <a:avLst/>
          </a:prstGeom>
          <a:noFill/>
          <a:ln>
            <a:noFill/>
          </a:ln>
        </p:spPr>
        <p:txBody>
          <a:bodyPr spcFirstLastPara="1" wrap="square" lIns="91425" tIns="91425" rIns="91425" bIns="91425" anchor="ctr" anchorCtr="0"/>
          <a:lstStyle>
            <a:lvl1pPr marL="457200" marR="0" lvl="0" indent="-228600" algn="l" rtl="0">
              <a:spcBef>
                <a:spcPts val="1000"/>
              </a:spcBef>
              <a:spcAft>
                <a:spcPts val="0"/>
              </a:spcAft>
              <a:buClr>
                <a:schemeClr val="accent1"/>
              </a:buClr>
              <a:buSzPts val="1600"/>
              <a:buFont typeface="Noto Sans Symbols"/>
              <a:buNone/>
              <a:defRPr sz="1600" b="0" i="0" u="none" strike="noStrike" cap="none">
                <a:solidFill>
                  <a:srgbClr val="7F7F7F"/>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400"/>
              <a:buFont typeface="Noto Sans Symbols"/>
              <a:buNone/>
              <a:defRPr sz="1400" b="0" i="0" u="none" strike="noStrike" cap="none">
                <a:solidFill>
                  <a:srgbClr val="3F3F3F"/>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14" name="Shape 114"/>
          <p:cNvSpPr txBox="1">
            <a:spLocks noGrp="1"/>
          </p:cNvSpPr>
          <p:nvPr>
            <p:ph type="body" idx="2"/>
          </p:nvPr>
        </p:nvSpPr>
        <p:spPr>
          <a:xfrm>
            <a:off x="2589212" y="4354046"/>
            <a:ext cx="8915399" cy="1555864"/>
          </a:xfrm>
          <a:prstGeom prst="rect">
            <a:avLst/>
          </a:prstGeom>
          <a:noFill/>
          <a:ln>
            <a:noFill/>
          </a:ln>
        </p:spPr>
        <p:txBody>
          <a:bodyPr spcFirstLastPara="1" wrap="square" lIns="91425" tIns="91425" rIns="91425" bIns="91425" anchor="ctr" anchorCtr="0"/>
          <a:lstStyle>
            <a:lvl1pPr marL="457200" marR="0" lvl="0" indent="-228600" algn="l" rtl="0">
              <a:spcBef>
                <a:spcPts val="1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spcBef>
                <a:spcPts val="10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spcBef>
                <a:spcPts val="10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spcBef>
                <a:spcPts val="10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sp>
        <p:nvSpPr>
          <p:cNvPr id="115" name="Shape 115"/>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16" name="Shape 116"/>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17" name="Shape 117"/>
          <p:cNvSpPr/>
          <p:nvPr/>
        </p:nvSpPr>
        <p:spPr>
          <a:xfrm rot="10800000" flipH="1">
            <a:off x="-4189" y="3178175"/>
            <a:ext cx="1588527" cy="507297"/>
          </a:xfrm>
          <a:custGeom>
            <a:avLst/>
            <a:gdLst/>
            <a:ahLst/>
            <a:cxnLst/>
            <a:rect l="0" t="0" r="0" b="0"/>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a:solidFill>
                  <a:srgbClr val="FEFFFF"/>
                </a:solidFill>
                <a:latin typeface="Century Gothic"/>
                <a:ea typeface="Century Gothic"/>
                <a:cs typeface="Century Gothic"/>
                <a:sym typeface="Century Gothic"/>
              </a:defRPr>
            </a:lvl1pPr>
            <a:lvl2pPr marL="0" marR="0" lvl="1" indent="0" algn="r" rtl="0">
              <a:spcBef>
                <a:spcPts val="0"/>
              </a:spcBef>
              <a:buNone/>
              <a:defRPr sz="2000">
                <a:solidFill>
                  <a:srgbClr val="FEFFFF"/>
                </a:solidFill>
                <a:latin typeface="Century Gothic"/>
                <a:ea typeface="Century Gothic"/>
                <a:cs typeface="Century Gothic"/>
                <a:sym typeface="Century Gothic"/>
              </a:defRPr>
            </a:lvl2pPr>
            <a:lvl3pPr marL="0" marR="0" lvl="2" indent="0" algn="r" rtl="0">
              <a:spcBef>
                <a:spcPts val="0"/>
              </a:spcBef>
              <a:buNone/>
              <a:defRPr sz="2000">
                <a:solidFill>
                  <a:srgbClr val="FEFFFF"/>
                </a:solidFill>
                <a:latin typeface="Century Gothic"/>
                <a:ea typeface="Century Gothic"/>
                <a:cs typeface="Century Gothic"/>
                <a:sym typeface="Century Gothic"/>
              </a:defRPr>
            </a:lvl3pPr>
            <a:lvl4pPr marL="0" marR="0" lvl="3" indent="0" algn="r" rtl="0">
              <a:spcBef>
                <a:spcPts val="0"/>
              </a:spcBef>
              <a:buNone/>
              <a:defRPr sz="2000">
                <a:solidFill>
                  <a:srgbClr val="FEFFFF"/>
                </a:solidFill>
                <a:latin typeface="Century Gothic"/>
                <a:ea typeface="Century Gothic"/>
                <a:cs typeface="Century Gothic"/>
                <a:sym typeface="Century Gothic"/>
              </a:defRPr>
            </a:lvl4pPr>
            <a:lvl5pPr marL="0" marR="0" lvl="4" indent="0" algn="r" rtl="0">
              <a:spcBef>
                <a:spcPts val="0"/>
              </a:spcBef>
              <a:buNone/>
              <a:defRPr sz="2000">
                <a:solidFill>
                  <a:srgbClr val="FEFFFF"/>
                </a:solidFill>
                <a:latin typeface="Century Gothic"/>
                <a:ea typeface="Century Gothic"/>
                <a:cs typeface="Century Gothic"/>
                <a:sym typeface="Century Gothic"/>
              </a:defRPr>
            </a:lvl5pPr>
            <a:lvl6pPr marL="0" marR="0" lvl="5" indent="0" algn="r" rtl="0">
              <a:spcBef>
                <a:spcPts val="0"/>
              </a:spcBef>
              <a:buNone/>
              <a:defRPr sz="2000">
                <a:solidFill>
                  <a:srgbClr val="FEFFFF"/>
                </a:solidFill>
                <a:latin typeface="Century Gothic"/>
                <a:ea typeface="Century Gothic"/>
                <a:cs typeface="Century Gothic"/>
                <a:sym typeface="Century Gothic"/>
              </a:defRPr>
            </a:lvl6pPr>
            <a:lvl7pPr marL="0" marR="0" lvl="6" indent="0" algn="r" rtl="0">
              <a:spcBef>
                <a:spcPts val="0"/>
              </a:spcBef>
              <a:buNone/>
              <a:defRPr sz="2000">
                <a:solidFill>
                  <a:srgbClr val="FEFFFF"/>
                </a:solidFill>
                <a:latin typeface="Century Gothic"/>
                <a:ea typeface="Century Gothic"/>
                <a:cs typeface="Century Gothic"/>
                <a:sym typeface="Century Gothic"/>
              </a:defRPr>
            </a:lvl7pPr>
            <a:lvl8pPr marL="0" marR="0" lvl="7" indent="0" algn="r" rtl="0">
              <a:spcBef>
                <a:spcPts val="0"/>
              </a:spcBef>
              <a:buNone/>
              <a:defRPr sz="2000">
                <a:solidFill>
                  <a:srgbClr val="FEFFFF"/>
                </a:solidFill>
                <a:latin typeface="Century Gothic"/>
                <a:ea typeface="Century Gothic"/>
                <a:cs typeface="Century Gothic"/>
                <a:sym typeface="Century Gothic"/>
              </a:defRPr>
            </a:lvl8pPr>
            <a:lvl9pPr marL="0" marR="0" lvl="8" indent="0" algn="r" rtl="0">
              <a:spcBef>
                <a:spcPts val="0"/>
              </a:spcBef>
              <a:buNone/>
              <a:defRPr sz="2000">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19" name="Shape 119"/>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
        <p:nvSpPr>
          <p:cNvPr id="120" name="Shape 120"/>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5"/>
        <p:cNvGrpSpPr/>
        <p:nvPr/>
      </p:nvGrpSpPr>
      <p:grpSpPr>
        <a:xfrm>
          <a:off x="0" y="0"/>
          <a:ext cx="0" cy="0"/>
          <a:chOff x="0" y="0"/>
          <a:chExt cx="0" cy="0"/>
        </a:xfrm>
      </p:grpSpPr>
      <p:grpSp>
        <p:nvGrpSpPr>
          <p:cNvPr id="6" name="Shape 6"/>
          <p:cNvGrpSpPr/>
          <p:nvPr/>
        </p:nvGrpSpPr>
        <p:grpSpPr>
          <a:xfrm>
            <a:off x="1" y="228600"/>
            <a:ext cx="2851516" cy="6638628"/>
            <a:chOff x="2487613" y="285750"/>
            <a:chExt cx="2428875" cy="5654676"/>
          </a:xfrm>
        </p:grpSpPr>
        <p:sp>
          <p:nvSpPr>
            <p:cNvPr id="7" name="Shape 7"/>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9" name="Shape 19"/>
          <p:cNvGrpSpPr/>
          <p:nvPr/>
        </p:nvGrpSpPr>
        <p:grpSpPr>
          <a:xfrm>
            <a:off x="27222" y="-786"/>
            <a:ext cx="2356674" cy="6854039"/>
            <a:chOff x="6627813" y="194833"/>
            <a:chExt cx="1952625" cy="5678918"/>
          </a:xfrm>
        </p:grpSpPr>
        <p:sp>
          <p:nvSpPr>
            <p:cNvPr id="20" name="Shape 20"/>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2" name="Shape 32"/>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txBox="1">
            <a:spLocks noGrp="1"/>
          </p:cNvSpPr>
          <p:nvPr>
            <p:ph type="title"/>
          </p:nvPr>
        </p:nvSpPr>
        <p:spPr>
          <a:xfrm>
            <a:off x="2592924" y="624110"/>
            <a:ext cx="8911687" cy="128089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262626"/>
              </a:buClr>
              <a:buSzPts val="36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4" name="Shape 34"/>
          <p:cNvSpPr txBox="1">
            <a:spLocks noGrp="1"/>
          </p:cNvSpPr>
          <p:nvPr>
            <p:ph type="body" idx="1"/>
          </p:nvPr>
        </p:nvSpPr>
        <p:spPr>
          <a:xfrm>
            <a:off x="2589212" y="2133600"/>
            <a:ext cx="8915400" cy="3886200"/>
          </a:xfrm>
          <a:prstGeom prst="rect">
            <a:avLst/>
          </a:prstGeom>
          <a:noFill/>
          <a:ln>
            <a:noFill/>
          </a:ln>
        </p:spPr>
        <p:txBody>
          <a:bodyPr spcFirstLastPara="1" wrap="square" lIns="91425" tIns="91425" rIns="91425" bIns="91425" anchor="t" anchorCtr="0"/>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35" name="Shape 35"/>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6" name="Shape 36"/>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7" name="Shape 3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A19D8F"/>
            </a:gs>
            <a:gs pos="100000">
              <a:srgbClr val="746B4D"/>
            </a:gs>
          </a:gsLst>
          <a:path path="circle">
            <a:fillToRect r="100000" b="100000"/>
          </a:path>
          <a:tileRect l="-100000" t="-100000"/>
        </a:gradFill>
        <a:effectLst/>
      </p:bgPr>
    </p:bg>
    <p:spTree>
      <p:nvGrpSpPr>
        <p:cNvPr id="1" name="Shape 160"/>
        <p:cNvGrpSpPr/>
        <p:nvPr/>
      </p:nvGrpSpPr>
      <p:grpSpPr>
        <a:xfrm>
          <a:off x="0" y="0"/>
          <a:ext cx="0" cy="0"/>
          <a:chOff x="0" y="0"/>
          <a:chExt cx="0" cy="0"/>
        </a:xfrm>
      </p:grpSpPr>
      <p:grpSp>
        <p:nvGrpSpPr>
          <p:cNvPr id="161" name="Shape 161"/>
          <p:cNvGrpSpPr/>
          <p:nvPr/>
        </p:nvGrpSpPr>
        <p:grpSpPr>
          <a:xfrm>
            <a:off x="1" y="228600"/>
            <a:ext cx="2851516" cy="6638628"/>
            <a:chOff x="2487613" y="285750"/>
            <a:chExt cx="2428875" cy="5654676"/>
          </a:xfrm>
        </p:grpSpPr>
        <p:sp>
          <p:nvSpPr>
            <p:cNvPr id="162" name="Shape 162"/>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Shape 163"/>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 name="Shape 164"/>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165"/>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Shape 167"/>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4" name="Shape 174"/>
          <p:cNvGrpSpPr/>
          <p:nvPr/>
        </p:nvGrpSpPr>
        <p:grpSpPr>
          <a:xfrm>
            <a:off x="27222" y="-786"/>
            <a:ext cx="2356674" cy="6854039"/>
            <a:chOff x="6627813" y="194833"/>
            <a:chExt cx="1952625" cy="5678918"/>
          </a:xfrm>
        </p:grpSpPr>
        <p:sp>
          <p:nvSpPr>
            <p:cNvPr id="175" name="Shape 175"/>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 name="Shape 177"/>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 name="Shape 178"/>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 name="Shape 179"/>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Shape 182"/>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Shape 183"/>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 name="Shape 184"/>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87" name="Shape 187"/>
          <p:cNvSpPr/>
          <p:nvPr/>
        </p:nvSpPr>
        <p:spPr>
          <a:xfrm>
            <a:off x="0" y="0"/>
            <a:ext cx="182880" cy="68580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txBox="1">
            <a:spLocks noGrp="1"/>
          </p:cNvSpPr>
          <p:nvPr>
            <p:ph type="title"/>
          </p:nvPr>
        </p:nvSpPr>
        <p:spPr>
          <a:xfrm>
            <a:off x="2592924" y="624110"/>
            <a:ext cx="8911687" cy="128089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FEFEFE"/>
              </a:buClr>
              <a:buSzPts val="3600"/>
              <a:buFont typeface="Century Gothic"/>
              <a:buNone/>
              <a:defRPr sz="3600" b="0" i="0" u="none" strike="noStrike" cap="none">
                <a:solidFill>
                  <a:srgbClr val="FEFEFE"/>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89" name="Shape 189"/>
          <p:cNvSpPr txBox="1">
            <a:spLocks noGrp="1"/>
          </p:cNvSpPr>
          <p:nvPr>
            <p:ph type="body" idx="1"/>
          </p:nvPr>
        </p:nvSpPr>
        <p:spPr>
          <a:xfrm>
            <a:off x="2589212" y="2133600"/>
            <a:ext cx="8915400" cy="3886200"/>
          </a:xfrm>
          <a:prstGeom prst="rect">
            <a:avLst/>
          </a:prstGeom>
          <a:noFill/>
          <a:ln>
            <a:noFill/>
          </a:ln>
        </p:spPr>
        <p:txBody>
          <a:bodyPr spcFirstLastPara="1" wrap="square" lIns="91425" tIns="91425" rIns="91425" bIns="91425" anchor="t" anchorCtr="0"/>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FEFEFE"/>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FEFEFE"/>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FEFEFE"/>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9pPr>
          </a:lstStyle>
          <a:p>
            <a:endParaRPr/>
          </a:p>
        </p:txBody>
      </p:sp>
      <p:sp>
        <p:nvSpPr>
          <p:cNvPr id="190" name="Shape 190"/>
          <p:cNvSpPr txBox="1">
            <a:spLocks noGrp="1"/>
          </p:cNvSpPr>
          <p:nvPr>
            <p:ph type="dt" idx="10"/>
          </p:nvPr>
        </p:nvSpPr>
        <p:spPr>
          <a:xfrm>
            <a:off x="10361612" y="6130437"/>
            <a:ext cx="1146283" cy="370396"/>
          </a:xfrm>
          <a:prstGeom prst="rect">
            <a:avLst/>
          </a:prstGeom>
          <a:noFill/>
          <a:ln>
            <a:noFill/>
          </a:ln>
        </p:spPr>
        <p:txBody>
          <a:bodyPr spcFirstLastPara="1" wrap="square" lIns="91425" tIns="91425" rIns="91425" bIns="91425" anchor="ctr" anchorCtr="0"/>
          <a:lstStyle>
            <a:lvl1pPr marR="0" lvl="0" algn="r" rtl="0">
              <a:spcBef>
                <a:spcPts val="0"/>
              </a:spcBef>
              <a:spcAft>
                <a:spcPts val="0"/>
              </a:spcAft>
              <a:buSzPts val="1400"/>
              <a:buNone/>
              <a:defRPr sz="9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1" name="Shape 191"/>
          <p:cNvSpPr txBox="1">
            <a:spLocks noGrp="1"/>
          </p:cNvSpPr>
          <p:nvPr>
            <p:ph type="ftr" idx="11"/>
          </p:nvPr>
        </p:nvSpPr>
        <p:spPr>
          <a:xfrm>
            <a:off x="2589212" y="6135808"/>
            <a:ext cx="7619999"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2" name="Shape 19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verma74/FlutterAppOnHCI"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ctrTitle"/>
          </p:nvPr>
        </p:nvSpPr>
        <p:spPr>
          <a:xfrm>
            <a:off x="2589213" y="618768"/>
            <a:ext cx="8915399" cy="1966303"/>
          </a:xfrm>
          <a:prstGeom prst="rect">
            <a:avLst/>
          </a:prstGeom>
          <a:noFill/>
          <a:ln>
            <a:noFill/>
          </a:ln>
        </p:spPr>
        <p:txBody>
          <a:bodyPr spcFirstLastPara="1" wrap="square" lIns="91425" tIns="45700" rIns="91425" bIns="45700" anchor="b" anchorCtr="0">
            <a:noAutofit/>
          </a:bodyPr>
          <a:lstStyle/>
          <a:p>
            <a:pPr lvl="0" algn="ctr">
              <a:buSzPts val="3600"/>
            </a:pPr>
            <a:r>
              <a:rPr lang="en-US" sz="4000" dirty="0"/>
              <a:t>Index of Difficulty Measurement for Handedness in Human Computer Interaction</a:t>
            </a:r>
            <a:endParaRPr sz="4000" dirty="0"/>
          </a:p>
        </p:txBody>
      </p:sp>
      <p:sp>
        <p:nvSpPr>
          <p:cNvPr id="211" name="Shape 211"/>
          <p:cNvSpPr txBox="1">
            <a:spLocks noGrp="1"/>
          </p:cNvSpPr>
          <p:nvPr>
            <p:ph type="subTitle" idx="1"/>
          </p:nvPr>
        </p:nvSpPr>
        <p:spPr>
          <a:xfrm>
            <a:off x="2589213" y="3169461"/>
            <a:ext cx="8915399" cy="2734201"/>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lvl="0" indent="0" algn="ctr">
              <a:spcBef>
                <a:spcPts val="0"/>
              </a:spcBef>
            </a:pPr>
            <a:r>
              <a:rPr lang="en-US" dirty="0">
                <a:solidFill>
                  <a:schemeClr val="dk1"/>
                </a:solidFill>
              </a:rPr>
              <a:t> Kathleen Brush, Aditee Verma, Sadida Siddiqui, John Sheridan, Avery Leider and Charles </a:t>
            </a:r>
            <a:r>
              <a:rPr lang="en-US" dirty="0" smtClean="0">
                <a:solidFill>
                  <a:schemeClr val="dk1"/>
                </a:solidFill>
              </a:rPr>
              <a:t>Tappert</a:t>
            </a:r>
          </a:p>
          <a:p>
            <a:pPr marL="0" lvl="0" indent="0" algn="ctr">
              <a:spcBef>
                <a:spcPts val="0"/>
              </a:spcBef>
            </a:pPr>
            <a:endParaRPr lang="en-US" dirty="0">
              <a:solidFill>
                <a:schemeClr val="dk1"/>
              </a:solidFill>
            </a:endParaRPr>
          </a:p>
          <a:p>
            <a:pPr marL="0" lvl="0" indent="0" algn="ctr">
              <a:spcBef>
                <a:spcPts val="0"/>
              </a:spcBef>
            </a:pPr>
            <a:r>
              <a:rPr lang="en-US" dirty="0">
                <a:solidFill>
                  <a:schemeClr val="dk1"/>
                </a:solidFill>
              </a:rPr>
              <a:t>Seidenberg School of CSIS, Pace University, Pleasantville, New </a:t>
            </a:r>
            <a:r>
              <a:rPr lang="en-US" dirty="0" smtClean="0">
                <a:solidFill>
                  <a:schemeClr val="dk1"/>
                </a:solidFill>
              </a:rPr>
              <a:t>York</a:t>
            </a:r>
          </a:p>
          <a:p>
            <a:pPr marL="0" marR="0" lvl="0" indent="0" algn="l" rtl="0">
              <a:spcBef>
                <a:spcPts val="1000"/>
              </a:spcBef>
              <a:spcAft>
                <a:spcPts val="0"/>
              </a:spcAft>
              <a:buClr>
                <a:schemeClr val="accent1"/>
              </a:buClr>
              <a:buSzPts val="1800"/>
              <a:buFont typeface="Noto Sans Symbols"/>
              <a:buNone/>
            </a:pPr>
            <a:endParaRPr sz="1800" b="0" i="0" u="none" strike="noStrike" cap="none" dirty="0">
              <a:solidFill>
                <a:schemeClr val="dk1"/>
              </a:solidFill>
              <a:latin typeface="Century Gothic"/>
              <a:ea typeface="Century Gothic"/>
              <a:cs typeface="Century Gothic"/>
              <a:sym typeface="Century Gothic"/>
            </a:endParaRPr>
          </a:p>
          <a:p>
            <a:pPr marL="0" lvl="0" indent="0" algn="ctr"/>
            <a:r>
              <a:rPr lang="en-US" dirty="0">
                <a:solidFill>
                  <a:schemeClr val="dk1"/>
                </a:solidFill>
              </a:rPr>
              <a:t>{kb31851p, av11813n, ss05380p, js58363p,  aleider, ctappert} @pace.edu</a:t>
            </a:r>
            <a:endParaRPr sz="1800" b="0" i="0" u="none" strike="noStrike" cap="none" dirty="0">
              <a:solidFill>
                <a:schemeClr val="dk1"/>
              </a:solidFill>
              <a:latin typeface="Century Gothic"/>
              <a:ea typeface="Century Gothic"/>
              <a:cs typeface="Century Gothic"/>
              <a:sym typeface="Century Gothic"/>
            </a:endParaRPr>
          </a:p>
        </p:txBody>
      </p:sp>
      <p:cxnSp>
        <p:nvCxnSpPr>
          <p:cNvPr id="212" name="Shape 212"/>
          <p:cNvCxnSpPr/>
          <p:nvPr/>
        </p:nvCxnSpPr>
        <p:spPr>
          <a:xfrm>
            <a:off x="2750075" y="3836355"/>
            <a:ext cx="8477107" cy="0"/>
          </a:xfrm>
          <a:prstGeom prst="straightConnector1">
            <a:avLst/>
          </a:prstGeom>
          <a:noFill/>
          <a:ln w="9525" cap="rnd" cmpd="sng">
            <a:solidFill>
              <a:srgbClr val="9D2D0F"/>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267"/>
        <p:cNvGrpSpPr/>
        <p:nvPr/>
      </p:nvGrpSpPr>
      <p:grpSpPr>
        <a:xfrm>
          <a:off x="0" y="0"/>
          <a:ext cx="0" cy="0"/>
          <a:chOff x="0" y="0"/>
          <a:chExt cx="0" cy="0"/>
        </a:xfrm>
      </p:grpSpPr>
      <p:sp>
        <p:nvSpPr>
          <p:cNvPr id="268" name="Shape 268"/>
          <p:cNvSpPr/>
          <p:nvPr/>
        </p:nvSpPr>
        <p:spPr>
          <a:xfrm>
            <a:off x="4795736" y="19878"/>
            <a:ext cx="7396264" cy="6858000"/>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69" name="Shape 269"/>
          <p:cNvSpPr/>
          <p:nvPr/>
        </p:nvSpPr>
        <p:spPr>
          <a:xfrm>
            <a:off x="685731" y="0"/>
            <a:ext cx="4059079"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70" name="Shape 270"/>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1" name="Shape 271"/>
          <p:cNvSpPr txBox="1">
            <a:spLocks noGrp="1"/>
          </p:cNvSpPr>
          <p:nvPr>
            <p:ph type="title"/>
          </p:nvPr>
        </p:nvSpPr>
        <p:spPr>
          <a:xfrm>
            <a:off x="1259892" y="3101093"/>
            <a:ext cx="2712339" cy="30293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200"/>
              <a:buFont typeface="Century Gothic"/>
              <a:buNone/>
            </a:pPr>
            <a:r>
              <a:rPr lang="en-US" sz="3200" b="0" i="0" u="none" strike="noStrike" cap="none" dirty="0" smtClean="0">
                <a:solidFill>
                  <a:schemeClr val="lt1"/>
                </a:solidFill>
                <a:latin typeface="Century Gothic"/>
                <a:ea typeface="Century Gothic"/>
                <a:cs typeface="Century Gothic"/>
                <a:sym typeface="Century Gothic"/>
              </a:rPr>
              <a:t>Hypothesis I</a:t>
            </a:r>
            <a:endParaRPr dirty="0"/>
          </a:p>
        </p:txBody>
      </p:sp>
      <p:grpSp>
        <p:nvGrpSpPr>
          <p:cNvPr id="272" name="Shape 272"/>
          <p:cNvGrpSpPr/>
          <p:nvPr/>
        </p:nvGrpSpPr>
        <p:grpSpPr>
          <a:xfrm>
            <a:off x="4968414" y="108715"/>
            <a:ext cx="7050908" cy="6640569"/>
            <a:chOff x="0" y="1509"/>
            <a:chExt cx="6832212" cy="4199040"/>
          </a:xfrm>
        </p:grpSpPr>
        <p:sp>
          <p:nvSpPr>
            <p:cNvPr id="273" name="Shape 273"/>
            <p:cNvSpPr/>
            <p:nvPr/>
          </p:nvSpPr>
          <p:spPr>
            <a:xfrm>
              <a:off x="0" y="1509"/>
              <a:ext cx="6832212" cy="1010880"/>
            </a:xfrm>
            <a:prstGeom prst="roundRect">
              <a:avLst>
                <a:gd name="adj" fmla="val 16667"/>
              </a:avLst>
            </a:prstGeom>
            <a:gradFill>
              <a:gsLst>
                <a:gs pos="0">
                  <a:srgbClr val="A78F65"/>
                </a:gs>
                <a:gs pos="100000">
                  <a:srgbClr val="937949"/>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2000"/>
            </a:p>
          </p:txBody>
        </p:sp>
        <p:sp>
          <p:nvSpPr>
            <p:cNvPr id="274" name="Shape 274"/>
            <p:cNvSpPr txBox="1"/>
            <p:nvPr/>
          </p:nvSpPr>
          <p:spPr>
            <a:xfrm>
              <a:off x="49347" y="50855"/>
              <a:ext cx="6733518" cy="911129"/>
            </a:xfrm>
            <a:prstGeom prst="rect">
              <a:avLst/>
            </a:prstGeom>
            <a:noFill/>
            <a:ln>
              <a:noFill/>
            </a:ln>
          </p:spPr>
          <p:txBody>
            <a:bodyPr spcFirstLastPara="1" wrap="square" lIns="68575" tIns="68575" rIns="68575" bIns="68575" anchor="ctr" anchorCtr="0">
              <a:noAutofit/>
            </a:bodyPr>
            <a:lstStyle/>
            <a:p>
              <a:pPr lvl="0">
                <a:lnSpc>
                  <a:spcPct val="90000"/>
                </a:lnSpc>
                <a:buClr>
                  <a:schemeClr val="lt1"/>
                </a:buClr>
                <a:buSzPts val="1800"/>
              </a:pPr>
              <a:r>
                <a:rPr lang="en-US" sz="2000" dirty="0">
                  <a:solidFill>
                    <a:schemeClr val="lt1"/>
                  </a:solidFill>
                  <a:latin typeface="Century Gothic"/>
                  <a:ea typeface="Century Gothic"/>
                  <a:cs typeface="Century Gothic"/>
                  <a:sym typeface="Century Gothic"/>
                </a:rPr>
                <a:t>There will be an equal and opposite, or mirror difference for right-handed and left-handed subjects</a:t>
              </a:r>
              <a:endParaRPr sz="2000" dirty="0"/>
            </a:p>
          </p:txBody>
        </p:sp>
        <p:sp>
          <p:nvSpPr>
            <p:cNvPr id="275" name="Shape 275"/>
            <p:cNvSpPr/>
            <p:nvPr/>
          </p:nvSpPr>
          <p:spPr>
            <a:xfrm>
              <a:off x="0" y="1064229"/>
              <a:ext cx="6832212" cy="1010880"/>
            </a:xfrm>
            <a:prstGeom prst="roundRect">
              <a:avLst>
                <a:gd name="adj" fmla="val 16667"/>
              </a:avLst>
            </a:prstGeom>
            <a:gradFill>
              <a:gsLst>
                <a:gs pos="0">
                  <a:srgbClr val="A29664"/>
                </a:gs>
                <a:gs pos="100000">
                  <a:srgbClr val="8D804A"/>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2000"/>
            </a:p>
          </p:txBody>
        </p:sp>
        <p:sp>
          <p:nvSpPr>
            <p:cNvPr id="276" name="Shape 276"/>
            <p:cNvSpPr txBox="1"/>
            <p:nvPr/>
          </p:nvSpPr>
          <p:spPr>
            <a:xfrm>
              <a:off x="49347" y="1121440"/>
              <a:ext cx="6733518" cy="904321"/>
            </a:xfrm>
            <a:prstGeom prst="rect">
              <a:avLst/>
            </a:prstGeom>
            <a:noFill/>
            <a:ln>
              <a:noFill/>
            </a:ln>
          </p:spPr>
          <p:txBody>
            <a:bodyPr spcFirstLastPara="1" wrap="square" lIns="68575" tIns="68575" rIns="68575" bIns="68575" anchor="ctr" anchorCtr="0">
              <a:noAutofit/>
            </a:bodyPr>
            <a:lstStyle/>
            <a:p>
              <a:pPr lvl="0">
                <a:lnSpc>
                  <a:spcPct val="90000"/>
                </a:lnSpc>
                <a:buClr>
                  <a:schemeClr val="lt1"/>
                </a:buClr>
                <a:buSzPts val="1800"/>
              </a:pPr>
              <a:endParaRPr lang="en-US" sz="2000" dirty="0">
                <a:solidFill>
                  <a:schemeClr val="lt1"/>
                </a:solidFill>
                <a:latin typeface="Century Gothic"/>
                <a:ea typeface="Century Gothic"/>
                <a:cs typeface="Century Gothic"/>
                <a:sym typeface="Century Gothic"/>
              </a:endParaRPr>
            </a:p>
            <a:p>
              <a:pPr lvl="0">
                <a:lnSpc>
                  <a:spcPct val="90000"/>
                </a:lnSpc>
                <a:buClr>
                  <a:schemeClr val="lt1"/>
                </a:buClr>
                <a:buSzPts val="1800"/>
              </a:pPr>
              <a:r>
                <a:rPr lang="en-US" sz="2000" dirty="0">
                  <a:solidFill>
                    <a:schemeClr val="lt1"/>
                  </a:solidFill>
                  <a:latin typeface="Century Gothic"/>
                  <a:ea typeface="Century Gothic"/>
                  <a:cs typeface="Century Gothic"/>
                  <a:sym typeface="Century Gothic"/>
                </a:rPr>
                <a:t>We will extend Cheng Zhang, et </a:t>
              </a:r>
              <a:r>
                <a:rPr lang="en-US" sz="2000" dirty="0" err="1">
                  <a:solidFill>
                    <a:schemeClr val="lt1"/>
                  </a:solidFill>
                  <a:latin typeface="Century Gothic"/>
                  <a:ea typeface="Century Gothic"/>
                  <a:cs typeface="Century Gothic"/>
                  <a:sym typeface="Century Gothic"/>
                </a:rPr>
                <a:t>al’s</a:t>
              </a:r>
              <a:r>
                <a:rPr lang="en-US" sz="2000" dirty="0">
                  <a:solidFill>
                    <a:schemeClr val="lt1"/>
                  </a:solidFill>
                  <a:latin typeface="Century Gothic"/>
                  <a:ea typeface="Century Gothic"/>
                  <a:cs typeface="Century Gothic"/>
                  <a:sym typeface="Century Gothic"/>
                </a:rPr>
                <a:t> paper, "An experimental research on the directivity of Fitts' law in human-computer interaction," (2015) for our research’s first experiment</a:t>
              </a:r>
              <a:endParaRPr sz="2000" dirty="0"/>
            </a:p>
          </p:txBody>
        </p:sp>
        <p:sp>
          <p:nvSpPr>
            <p:cNvPr id="277" name="Shape 277"/>
            <p:cNvSpPr/>
            <p:nvPr/>
          </p:nvSpPr>
          <p:spPr>
            <a:xfrm>
              <a:off x="0" y="2126949"/>
              <a:ext cx="6832212" cy="1010880"/>
            </a:xfrm>
            <a:prstGeom prst="roundRect">
              <a:avLst>
                <a:gd name="adj" fmla="val 16667"/>
              </a:avLst>
            </a:prstGeom>
            <a:gradFill>
              <a:gsLst>
                <a:gs pos="0">
                  <a:srgbClr val="9B9C62"/>
                </a:gs>
                <a:gs pos="100000">
                  <a:srgbClr val="84864A"/>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2000"/>
            </a:p>
          </p:txBody>
        </p:sp>
        <p:sp>
          <p:nvSpPr>
            <p:cNvPr id="278" name="Shape 278"/>
            <p:cNvSpPr txBox="1"/>
            <p:nvPr/>
          </p:nvSpPr>
          <p:spPr>
            <a:xfrm>
              <a:off x="49347" y="2176296"/>
              <a:ext cx="6733518" cy="912186"/>
            </a:xfrm>
            <a:prstGeom prst="rect">
              <a:avLst/>
            </a:prstGeom>
            <a:noFill/>
            <a:ln>
              <a:noFill/>
            </a:ln>
          </p:spPr>
          <p:txBody>
            <a:bodyPr spcFirstLastPara="1" wrap="square" lIns="68575" tIns="68575" rIns="68575" bIns="68575" anchor="ctr" anchorCtr="0">
              <a:noAutofit/>
            </a:bodyPr>
            <a:lstStyle/>
            <a:p>
              <a:pPr lvl="0">
                <a:lnSpc>
                  <a:spcPct val="90000"/>
                </a:lnSpc>
                <a:buClr>
                  <a:schemeClr val="lt1"/>
                </a:buClr>
                <a:buSzPts val="1800"/>
              </a:pPr>
              <a:r>
                <a:rPr lang="en-US" sz="2000" dirty="0">
                  <a:solidFill>
                    <a:schemeClr val="lt1"/>
                  </a:solidFill>
                  <a:latin typeface="Century Gothic"/>
                  <a:ea typeface="Century Gothic"/>
                  <a:cs typeface="Century Gothic"/>
                  <a:sym typeface="Century Gothic"/>
                </a:rPr>
                <a:t>A walking menu and screen designed with text and buttons, along with their mirror images, will be navigated and measured using Steering Law</a:t>
              </a:r>
              <a:endParaRPr sz="2000" dirty="0"/>
            </a:p>
          </p:txBody>
        </p:sp>
        <p:sp>
          <p:nvSpPr>
            <p:cNvPr id="279" name="Shape 279"/>
            <p:cNvSpPr/>
            <p:nvPr/>
          </p:nvSpPr>
          <p:spPr>
            <a:xfrm>
              <a:off x="0" y="3189669"/>
              <a:ext cx="6832212" cy="1010880"/>
            </a:xfrm>
            <a:prstGeom prst="roundRect">
              <a:avLst>
                <a:gd name="adj" fmla="val 16667"/>
              </a:avLst>
            </a:prstGeom>
            <a:gradFill>
              <a:gsLst>
                <a:gs pos="0">
                  <a:srgbClr val="8C9763"/>
                </a:gs>
                <a:gs pos="100000">
                  <a:srgbClr val="75804B"/>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2000"/>
            </a:p>
          </p:txBody>
        </p:sp>
        <p:sp>
          <p:nvSpPr>
            <p:cNvPr id="280" name="Shape 280"/>
            <p:cNvSpPr txBox="1"/>
            <p:nvPr/>
          </p:nvSpPr>
          <p:spPr>
            <a:xfrm>
              <a:off x="49347" y="3239016"/>
              <a:ext cx="6733518" cy="912186"/>
            </a:xfrm>
            <a:prstGeom prst="rect">
              <a:avLst/>
            </a:prstGeom>
            <a:noFill/>
            <a:ln>
              <a:noFill/>
            </a:ln>
          </p:spPr>
          <p:txBody>
            <a:bodyPr spcFirstLastPara="1" wrap="square" lIns="68575" tIns="68575" rIns="68575" bIns="68575" anchor="ctr" anchorCtr="0">
              <a:noAutofit/>
            </a:bodyPr>
            <a:lstStyle/>
            <a:p>
              <a:pPr lvl="0">
                <a:lnSpc>
                  <a:spcPct val="90000"/>
                </a:lnSpc>
                <a:buClr>
                  <a:schemeClr val="lt1"/>
                </a:buClr>
                <a:buSzPts val="1800"/>
              </a:pPr>
              <a:r>
                <a:rPr lang="en-US" sz="2000" dirty="0">
                  <a:solidFill>
                    <a:schemeClr val="lt1"/>
                  </a:solidFill>
                  <a:latin typeface="Century Gothic"/>
                  <a:ea typeface="Century Gothic"/>
                  <a:cs typeface="Century Gothic"/>
                  <a:sym typeface="Century Gothic"/>
                </a:rPr>
                <a:t>After these data points are collected, we will analyze for each category by dominant hand to see if there is a difference between speed and accuracy results for right and left</a:t>
              </a:r>
              <a:endParaRPr sz="2000"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p:nvPr/>
        </p:nvSpPr>
        <p:spPr>
          <a:xfrm>
            <a:off x="1" y="0"/>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
        <p:nvSpPr>
          <p:cNvPr id="362" name="Shape 362"/>
          <p:cNvSpPr/>
          <p:nvPr/>
        </p:nvSpPr>
        <p:spPr>
          <a:xfrm>
            <a:off x="4795736" y="0"/>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363" name="Shape 363"/>
          <p:cNvGrpSpPr/>
          <p:nvPr/>
        </p:nvGrpSpPr>
        <p:grpSpPr>
          <a:xfrm>
            <a:off x="27225" y="-786"/>
            <a:ext cx="2356675" cy="6854040"/>
            <a:chOff x="6627813" y="194833"/>
            <a:chExt cx="1952625" cy="5678918"/>
          </a:xfrm>
        </p:grpSpPr>
        <p:sp>
          <p:nvSpPr>
            <p:cNvPr id="364" name="Shape 364"/>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76" name="Shape 376"/>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txBox="1">
            <a:spLocks noGrp="1"/>
          </p:cNvSpPr>
          <p:nvPr>
            <p:ph type="title"/>
          </p:nvPr>
        </p:nvSpPr>
        <p:spPr>
          <a:xfrm>
            <a:off x="1217056" y="1093380"/>
            <a:ext cx="3068182" cy="467124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EFE"/>
              </a:buClr>
              <a:buSzPts val="3600"/>
              <a:buFont typeface="Century Gothic"/>
              <a:buNone/>
            </a:pPr>
            <a:r>
              <a:rPr lang="en-US" dirty="0" smtClean="0">
                <a:solidFill>
                  <a:schemeClr val="bg1"/>
                </a:solidFill>
              </a:rPr>
              <a:t>Flutter</a:t>
            </a:r>
            <a:endParaRPr dirty="0">
              <a:solidFill>
                <a:schemeClr val="bg1"/>
              </a:solidFill>
            </a:endParaRPr>
          </a:p>
        </p:txBody>
      </p:sp>
      <p:sp>
        <p:nvSpPr>
          <p:cNvPr id="378" name="Shape 378"/>
          <p:cNvSpPr txBox="1">
            <a:spLocks noGrp="1"/>
          </p:cNvSpPr>
          <p:nvPr>
            <p:ph type="body" idx="1"/>
          </p:nvPr>
        </p:nvSpPr>
        <p:spPr>
          <a:xfrm>
            <a:off x="5437995" y="1868128"/>
            <a:ext cx="6219103" cy="4630995"/>
          </a:xfrm>
          <a:prstGeom prst="rect">
            <a:avLst/>
          </a:prstGeom>
          <a:noFill/>
          <a:ln>
            <a:noFill/>
          </a:ln>
        </p:spPr>
        <p:txBody>
          <a:bodyPr spcFirstLastPara="1" wrap="square" lIns="91425" tIns="45700" rIns="91425" bIns="45700" anchor="ctr" anchorCtr="0">
            <a:noAutofit/>
          </a:bodyPr>
          <a:lstStyle/>
          <a:p>
            <a:r>
              <a:rPr lang="en-US" sz="2000" dirty="0" smtClean="0">
                <a:solidFill>
                  <a:schemeClr val="bg1"/>
                </a:solidFill>
              </a:rPr>
              <a:t>The </a:t>
            </a:r>
            <a:r>
              <a:rPr lang="en-US" sz="2000" dirty="0">
                <a:solidFill>
                  <a:schemeClr val="bg1"/>
                </a:solidFill>
              </a:rPr>
              <a:t>multi-platform mobile app is built using </a:t>
            </a:r>
            <a:r>
              <a:rPr lang="en-US" sz="2000" dirty="0" smtClean="0">
                <a:solidFill>
                  <a:schemeClr val="bg1"/>
                </a:solidFill>
              </a:rPr>
              <a:t>Flutter</a:t>
            </a:r>
          </a:p>
          <a:p>
            <a:r>
              <a:rPr lang="en-US" sz="2000" dirty="0" smtClean="0">
                <a:solidFill>
                  <a:schemeClr val="bg1"/>
                </a:solidFill>
              </a:rPr>
              <a:t>It </a:t>
            </a:r>
            <a:r>
              <a:rPr lang="en-US" sz="2000" dirty="0">
                <a:solidFill>
                  <a:schemeClr val="bg1"/>
                </a:solidFill>
              </a:rPr>
              <a:t>is a product by Google which facilitates building of apps </a:t>
            </a:r>
            <a:r>
              <a:rPr lang="en-US" sz="2000" dirty="0" smtClean="0">
                <a:solidFill>
                  <a:schemeClr val="bg1"/>
                </a:solidFill>
              </a:rPr>
              <a:t>faster</a:t>
            </a:r>
          </a:p>
          <a:p>
            <a:r>
              <a:rPr lang="en-US" sz="2000" dirty="0" smtClean="0">
                <a:solidFill>
                  <a:schemeClr val="bg1"/>
                </a:solidFill>
              </a:rPr>
              <a:t>This </a:t>
            </a:r>
            <a:r>
              <a:rPr lang="en-US" sz="2000" dirty="0">
                <a:solidFill>
                  <a:schemeClr val="bg1"/>
                </a:solidFill>
              </a:rPr>
              <a:t>development SDK is chosen because it is open source, it creates cross platform apps and it has hot reload, meaning as soon as we make any change in the code, it gets reflected on the </a:t>
            </a:r>
            <a:r>
              <a:rPr lang="en-US" sz="2000" dirty="0" smtClean="0">
                <a:solidFill>
                  <a:schemeClr val="bg1"/>
                </a:solidFill>
              </a:rPr>
              <a:t>simulator</a:t>
            </a:r>
          </a:p>
          <a:p>
            <a:r>
              <a:rPr lang="en-US" sz="2000" dirty="0" smtClean="0">
                <a:solidFill>
                  <a:schemeClr val="bg1"/>
                </a:solidFill>
              </a:rPr>
              <a:t>Uses </a:t>
            </a:r>
            <a:r>
              <a:rPr lang="en-US" sz="2000" dirty="0">
                <a:solidFill>
                  <a:schemeClr val="bg1"/>
                </a:solidFill>
              </a:rPr>
              <a:t>Material Design which is the design language </a:t>
            </a:r>
            <a:r>
              <a:rPr lang="en-US" sz="2000" dirty="0" smtClean="0">
                <a:solidFill>
                  <a:schemeClr val="bg1"/>
                </a:solidFill>
              </a:rPr>
              <a:t>and </a:t>
            </a:r>
            <a:r>
              <a:rPr lang="en-US" sz="2000" dirty="0">
                <a:solidFill>
                  <a:schemeClr val="bg1"/>
                </a:solidFill>
              </a:rPr>
              <a:t>it </a:t>
            </a:r>
            <a:r>
              <a:rPr lang="en-US" sz="2000" dirty="0" smtClean="0">
                <a:solidFill>
                  <a:schemeClr val="bg1"/>
                </a:solidFill>
              </a:rPr>
              <a:t>makes the UI aesthetically pleasant and distinctive</a:t>
            </a:r>
            <a:endParaRPr lang="en-US" sz="2000" dirty="0">
              <a:solidFill>
                <a:schemeClr val="bg1"/>
              </a:solidFill>
            </a:endParaRPr>
          </a:p>
        </p:txBody>
      </p:sp>
      <p:pic>
        <p:nvPicPr>
          <p:cNvPr id="20" name="Picture 19">
            <a:extLst>
              <a:ext uri="{FF2B5EF4-FFF2-40B4-BE49-F238E27FC236}">
                <a16:creationId xmlns:a16="http://schemas.microsoft.com/office/drawing/2014/main" id="{B971534B-8802-43DB-807E-F24574E00A93}"/>
              </a:ext>
            </a:extLst>
          </p:cNvPr>
          <p:cNvPicPr>
            <a:picLocks noChangeAspect="1"/>
          </p:cNvPicPr>
          <p:nvPr/>
        </p:nvPicPr>
        <p:blipFill>
          <a:blip r:embed="rId3"/>
          <a:stretch>
            <a:fillRect/>
          </a:stretch>
        </p:blipFill>
        <p:spPr>
          <a:xfrm>
            <a:off x="7538199" y="917723"/>
            <a:ext cx="1819275" cy="742950"/>
          </a:xfrm>
          <a:prstGeom prst="rect">
            <a:avLst/>
          </a:prstGeom>
        </p:spPr>
      </p:pic>
    </p:spTree>
    <p:extLst>
      <p:ext uri="{BB962C8B-B14F-4D97-AF65-F5344CB8AC3E}">
        <p14:creationId xmlns:p14="http://schemas.microsoft.com/office/powerpoint/2010/main" val="465727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p:nvPr/>
        </p:nvSpPr>
        <p:spPr>
          <a:xfrm>
            <a:off x="1" y="0"/>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
        <p:nvSpPr>
          <p:cNvPr id="362" name="Shape 362"/>
          <p:cNvSpPr/>
          <p:nvPr/>
        </p:nvSpPr>
        <p:spPr>
          <a:xfrm>
            <a:off x="4795736" y="0"/>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363" name="Shape 363"/>
          <p:cNvGrpSpPr/>
          <p:nvPr/>
        </p:nvGrpSpPr>
        <p:grpSpPr>
          <a:xfrm>
            <a:off x="27225" y="-786"/>
            <a:ext cx="2356675" cy="6854040"/>
            <a:chOff x="6627813" y="194833"/>
            <a:chExt cx="1952625" cy="5678918"/>
          </a:xfrm>
        </p:grpSpPr>
        <p:sp>
          <p:nvSpPr>
            <p:cNvPr id="364" name="Shape 364"/>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76" name="Shape 376"/>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txBox="1">
            <a:spLocks noGrp="1"/>
          </p:cNvSpPr>
          <p:nvPr>
            <p:ph type="title"/>
          </p:nvPr>
        </p:nvSpPr>
        <p:spPr>
          <a:xfrm>
            <a:off x="1217056" y="1093380"/>
            <a:ext cx="3068182" cy="467124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EFE"/>
              </a:buClr>
              <a:buSzPts val="3600"/>
              <a:buFont typeface="Century Gothic"/>
              <a:buNone/>
            </a:pPr>
            <a:r>
              <a:rPr lang="en-US" sz="3600" b="0" i="0" u="none" strike="noStrike" cap="none" dirty="0" smtClean="0">
                <a:solidFill>
                  <a:srgbClr val="FEFEFE"/>
                </a:solidFill>
                <a:latin typeface="Century Gothic"/>
                <a:ea typeface="Century Gothic"/>
                <a:cs typeface="Century Gothic"/>
                <a:sym typeface="Century Gothic"/>
              </a:rPr>
              <a:t>Designing the </a:t>
            </a:r>
            <a:r>
              <a:rPr lang="en-US" sz="3600" b="0" i="0" u="none" strike="noStrike" cap="none" dirty="0" smtClean="0">
                <a:solidFill>
                  <a:srgbClr val="FEFEFE"/>
                </a:solidFill>
                <a:latin typeface="Century Gothic"/>
                <a:ea typeface="Century Gothic"/>
                <a:cs typeface="Century Gothic"/>
                <a:sym typeface="Century Gothic"/>
              </a:rPr>
              <a:t>App</a:t>
            </a:r>
            <a:br>
              <a:rPr lang="en-US" sz="3600" b="0" i="0" u="none" strike="noStrike" cap="none" dirty="0" smtClean="0">
                <a:solidFill>
                  <a:srgbClr val="FEFEFE"/>
                </a:solidFill>
                <a:latin typeface="Century Gothic"/>
                <a:ea typeface="Century Gothic"/>
                <a:cs typeface="Century Gothic"/>
                <a:sym typeface="Century Gothic"/>
              </a:rPr>
            </a:br>
            <a:r>
              <a:rPr lang="en-US" dirty="0" smtClean="0">
                <a:solidFill>
                  <a:srgbClr val="FEFEFE"/>
                </a:solidFill>
              </a:rPr>
              <a:t>Mockflow</a:t>
            </a:r>
            <a:endParaRPr dirty="0"/>
          </a:p>
        </p:txBody>
      </p:sp>
      <p:sp>
        <p:nvSpPr>
          <p:cNvPr id="378" name="Shape 378"/>
          <p:cNvSpPr txBox="1">
            <a:spLocks noGrp="1"/>
          </p:cNvSpPr>
          <p:nvPr>
            <p:ph type="body" idx="1"/>
          </p:nvPr>
        </p:nvSpPr>
        <p:spPr>
          <a:xfrm>
            <a:off x="5285509" y="447261"/>
            <a:ext cx="6219103" cy="5875261"/>
          </a:xfrm>
          <a:prstGeom prst="rect">
            <a:avLst/>
          </a:prstGeom>
          <a:noFill/>
          <a:ln>
            <a:noFill/>
          </a:ln>
        </p:spPr>
        <p:txBody>
          <a:bodyPr spcFirstLastPara="1" wrap="square" lIns="91425" tIns="45700" rIns="91425" bIns="45700" anchor="ctr" anchorCtr="0">
            <a:noAutofit/>
          </a:bodyPr>
          <a:lstStyle/>
          <a:p>
            <a:r>
              <a:rPr lang="en-US" sz="2400" dirty="0">
                <a:solidFill>
                  <a:schemeClr val="bg1"/>
                </a:solidFill>
              </a:rPr>
              <a:t>For designing the wireframes of the mobile app, </a:t>
            </a:r>
            <a:r>
              <a:rPr lang="en-US" sz="2400" b="1" dirty="0">
                <a:solidFill>
                  <a:schemeClr val="bg1"/>
                </a:solidFill>
              </a:rPr>
              <a:t>Mockflow</a:t>
            </a:r>
            <a:r>
              <a:rPr lang="en-US" sz="2400" dirty="0">
                <a:solidFill>
                  <a:schemeClr val="bg1"/>
                </a:solidFill>
              </a:rPr>
              <a:t>, which is an online wireframe tool is </a:t>
            </a:r>
            <a:r>
              <a:rPr lang="en-US" sz="2400" dirty="0" smtClean="0">
                <a:solidFill>
                  <a:schemeClr val="bg1"/>
                </a:solidFill>
              </a:rPr>
              <a:t>used</a:t>
            </a:r>
          </a:p>
          <a:p>
            <a:r>
              <a:rPr lang="en-US" sz="2400" dirty="0" smtClean="0">
                <a:solidFill>
                  <a:schemeClr val="bg1"/>
                </a:solidFill>
              </a:rPr>
              <a:t>All </a:t>
            </a:r>
            <a:r>
              <a:rPr lang="en-US" sz="2400" dirty="0">
                <a:solidFill>
                  <a:schemeClr val="bg1"/>
                </a:solidFill>
              </a:rPr>
              <a:t>the screens were first created using Mockflow and then reviewed by the client and were further </a:t>
            </a:r>
            <a:r>
              <a:rPr lang="en-US" sz="2400" dirty="0" smtClean="0">
                <a:solidFill>
                  <a:schemeClr val="bg1"/>
                </a:solidFill>
              </a:rPr>
              <a:t>improved</a:t>
            </a:r>
          </a:p>
          <a:p>
            <a:r>
              <a:rPr lang="en-US" sz="2400" dirty="0" smtClean="0">
                <a:solidFill>
                  <a:schemeClr val="bg1"/>
                </a:solidFill>
              </a:rPr>
              <a:t>Finalized </a:t>
            </a:r>
            <a:r>
              <a:rPr lang="en-US" sz="2400" dirty="0">
                <a:solidFill>
                  <a:schemeClr val="bg1"/>
                </a:solidFill>
              </a:rPr>
              <a:t>wireframes were then developed using </a:t>
            </a:r>
            <a:r>
              <a:rPr lang="en-US" sz="2400" dirty="0" smtClean="0">
                <a:solidFill>
                  <a:schemeClr val="bg1"/>
                </a:solidFill>
              </a:rPr>
              <a:t>Flutter</a:t>
            </a:r>
            <a:endParaRPr lang="en-US" sz="2400" dirty="0">
              <a:solidFill>
                <a:schemeClr val="bg1"/>
              </a:solidFill>
            </a:endParaRPr>
          </a:p>
        </p:txBody>
      </p:sp>
    </p:spTree>
    <p:extLst>
      <p:ext uri="{BB962C8B-B14F-4D97-AF65-F5344CB8AC3E}">
        <p14:creationId xmlns:p14="http://schemas.microsoft.com/office/powerpoint/2010/main" val="725502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0" y="-786"/>
            <a:ext cx="12192000" cy="6854038"/>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17" name="Shape 317"/>
          <p:cNvSpPr/>
          <p:nvPr/>
        </p:nvSpPr>
        <p:spPr>
          <a:xfrm>
            <a:off x="-1"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rtl="0">
              <a:spcBef>
                <a:spcPts val="0"/>
              </a:spcBef>
              <a:spcAft>
                <a:spcPts val="0"/>
              </a:spcAft>
              <a:buClr>
                <a:srgbClr val="FEFFFF"/>
              </a:buClr>
              <a:buSzPts val="4000"/>
              <a:buFont typeface="Century Gothic"/>
              <a:buNone/>
            </a:pPr>
            <a:r>
              <a:rPr lang="en-US" sz="4000" b="0" i="0" u="none" strike="noStrike" cap="none" dirty="0" err="1" smtClean="0">
                <a:solidFill>
                  <a:srgbClr val="FEFFFF"/>
                </a:solidFill>
                <a:latin typeface="Century Gothic"/>
                <a:ea typeface="Century Gothic"/>
                <a:cs typeface="Century Gothic"/>
                <a:sym typeface="Century Gothic"/>
              </a:rPr>
              <a:t>HomePage</a:t>
            </a:r>
            <a:endParaRPr dirty="0"/>
          </a:p>
        </p:txBody>
      </p:sp>
      <p:pic>
        <p:nvPicPr>
          <p:cNvPr id="2050" name="Picture 2"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3083" y="279071"/>
            <a:ext cx="3481487" cy="619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Experiments </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6099328" y="1289198"/>
            <a:ext cx="5630556" cy="4955537"/>
          </a:xfrm>
        </p:spPr>
        <p:txBody>
          <a:bodyPr/>
          <a:lstStyle/>
          <a:p>
            <a:r>
              <a:rPr lang="en-US" sz="2400" dirty="0" smtClean="0">
                <a:latin typeface="Times New Roman" panose="02020603050405020304" pitchFamily="18" charset="0"/>
                <a:ea typeface="SimSun" panose="02010600030101010101" pitchFamily="2" charset="-122"/>
              </a:rPr>
              <a:t>We </a:t>
            </a:r>
            <a:r>
              <a:rPr lang="en-US" sz="2400" dirty="0">
                <a:latin typeface="Times New Roman" panose="02020603050405020304" pitchFamily="18" charset="0"/>
                <a:ea typeface="SimSun" panose="02010600030101010101" pitchFamily="2" charset="-122"/>
              </a:rPr>
              <a:t>are extending the </a:t>
            </a:r>
            <a:r>
              <a:rPr lang="en-US" sz="2400" dirty="0" smtClean="0">
                <a:latin typeface="Times New Roman" panose="02020603050405020304" pitchFamily="18" charset="0"/>
                <a:ea typeface="SimSun" panose="02010600030101010101" pitchFamily="2" charset="-122"/>
              </a:rPr>
              <a:t>experiments </a:t>
            </a:r>
            <a:r>
              <a:rPr lang="en-US" sz="2400" dirty="0">
                <a:latin typeface="Times New Roman" panose="02020603050405020304" pitchFamily="18" charset="0"/>
                <a:ea typeface="SimSun" panose="02010600030101010101" pitchFamily="2" charset="-122"/>
              </a:rPr>
              <a:t>by including dominant hand information, as well as an equal number of right-handed and left-handed </a:t>
            </a:r>
            <a:r>
              <a:rPr lang="en-US" sz="2400" dirty="0" smtClean="0">
                <a:latin typeface="Times New Roman" panose="02020603050405020304" pitchFamily="18" charset="0"/>
                <a:ea typeface="SimSun" panose="02010600030101010101" pitchFamily="2" charset="-122"/>
              </a:rPr>
              <a:t>subjects</a:t>
            </a:r>
          </a:p>
          <a:p>
            <a:r>
              <a:rPr lang="en-US" sz="2400" dirty="0" smtClean="0">
                <a:latin typeface="Times New Roman" panose="02020603050405020304" pitchFamily="18" charset="0"/>
                <a:ea typeface="SimSun" panose="02010600030101010101" pitchFamily="2" charset="-122"/>
              </a:rPr>
              <a:t>The </a:t>
            </a:r>
            <a:r>
              <a:rPr lang="en-US" sz="2400" dirty="0">
                <a:latin typeface="Times New Roman" panose="02020603050405020304" pitchFamily="18" charset="0"/>
                <a:ea typeface="SimSun" panose="02010600030101010101" pitchFamily="2" charset="-122"/>
              </a:rPr>
              <a:t>subject will be asked to use their declared dominant hand and will be observed doing </a:t>
            </a:r>
            <a:r>
              <a:rPr lang="en-US" sz="2400" dirty="0" smtClean="0">
                <a:latin typeface="Times New Roman" panose="02020603050405020304" pitchFamily="18" charset="0"/>
                <a:ea typeface="SimSun" panose="02010600030101010101" pitchFamily="2" charset="-122"/>
              </a:rPr>
              <a:t>so </a:t>
            </a:r>
          </a:p>
          <a:p>
            <a:r>
              <a:rPr lang="en-US" sz="2400" dirty="0" smtClean="0">
                <a:latin typeface="Times New Roman" panose="02020603050405020304" pitchFamily="18" charset="0"/>
                <a:ea typeface="SimSun" panose="02010600030101010101" pitchFamily="2" charset="-122"/>
              </a:rPr>
              <a:t>They </a:t>
            </a:r>
            <a:r>
              <a:rPr lang="en-US" sz="2400" dirty="0">
                <a:latin typeface="Times New Roman" panose="02020603050405020304" pitchFamily="18" charset="0"/>
                <a:ea typeface="SimSun" panose="02010600030101010101" pitchFamily="2" charset="-122"/>
              </a:rPr>
              <a:t>will be later asked to repeat the experiment with their non-dominant hand as </a:t>
            </a:r>
            <a:r>
              <a:rPr lang="en-US" sz="2400" dirty="0" smtClean="0">
                <a:latin typeface="Times New Roman" panose="02020603050405020304" pitchFamily="18" charset="0"/>
                <a:ea typeface="SimSun" panose="02010600030101010101" pitchFamily="2" charset="-122"/>
              </a:rPr>
              <a:t>well</a:t>
            </a:r>
          </a:p>
        </p:txBody>
      </p:sp>
    </p:spTree>
    <p:extLst>
      <p:ext uri="{BB962C8B-B14F-4D97-AF65-F5344CB8AC3E}">
        <p14:creationId xmlns:p14="http://schemas.microsoft.com/office/powerpoint/2010/main" val="1885671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0" y="29031"/>
            <a:ext cx="12192000" cy="6854038"/>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17" name="Shape 317"/>
          <p:cNvSpPr/>
          <p:nvPr/>
        </p:nvSpPr>
        <p:spPr>
          <a:xfrm>
            <a:off x="-1"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One: Instruction Screen</a:t>
            </a:r>
            <a:endParaRPr dirty="0"/>
          </a:p>
        </p:txBody>
      </p:sp>
      <p:pic>
        <p:nvPicPr>
          <p:cNvPr id="3074" name="Picture 2"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374" y="591497"/>
            <a:ext cx="3218683" cy="5692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1472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0" y="29031"/>
            <a:ext cx="12192000" cy="6854038"/>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One</a:t>
            </a:r>
            <a:endParaRPr dirty="0"/>
          </a:p>
        </p:txBody>
      </p:sp>
      <p:pic>
        <p:nvPicPr>
          <p:cNvPr id="4102" name="Picture 6"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269" y="682265"/>
            <a:ext cx="3161688" cy="556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descr="C:\Users\adite\Desktop\Project II\Q3\ScreenShots - Q3\4.png"/>
          <p:cNvPicPr/>
          <p:nvPr/>
        </p:nvPicPr>
        <p:blipFill>
          <a:blip r:embed="rId4">
            <a:extLst>
              <a:ext uri="{28A0092B-C50C-407E-A947-70E740481C1C}">
                <a14:useLocalDpi xmlns:a14="http://schemas.microsoft.com/office/drawing/2010/main" val="0"/>
              </a:ext>
            </a:extLst>
          </a:blip>
          <a:srcRect/>
          <a:stretch>
            <a:fillRect/>
          </a:stretch>
        </p:blipFill>
        <p:spPr bwMode="auto">
          <a:xfrm>
            <a:off x="9043957" y="680350"/>
            <a:ext cx="2915080" cy="5564386"/>
          </a:xfrm>
          <a:prstGeom prst="rect">
            <a:avLst/>
          </a:prstGeom>
          <a:noFill/>
          <a:ln>
            <a:noFill/>
          </a:ln>
        </p:spPr>
      </p:pic>
    </p:spTree>
    <p:extLst>
      <p:ext uri="{BB962C8B-B14F-4D97-AF65-F5344CB8AC3E}">
        <p14:creationId xmlns:p14="http://schemas.microsoft.com/office/powerpoint/2010/main" val="3151787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One</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404022" y="158085"/>
            <a:ext cx="6315849" cy="6586844"/>
          </a:xfrm>
        </p:spPr>
        <p:txBody>
          <a:bodyPr/>
          <a:lstStyle/>
          <a:p>
            <a:r>
              <a:rPr lang="en-US" sz="2200" dirty="0" smtClean="0">
                <a:latin typeface="Times New Roman" panose="02020603050405020304" pitchFamily="18" charset="0"/>
                <a:ea typeface="SimSun" panose="02010600030101010101" pitchFamily="2" charset="-122"/>
              </a:rPr>
              <a:t>This </a:t>
            </a:r>
            <a:r>
              <a:rPr lang="en-US" sz="2200" dirty="0">
                <a:latin typeface="Times New Roman" panose="02020603050405020304" pitchFamily="18" charset="0"/>
                <a:ea typeface="SimSun" panose="02010600030101010101" pitchFamily="2" charset="-122"/>
              </a:rPr>
              <a:t>experiment determines the difficulty coefficient by using time to reach and click a target point, distance to target point, and its width in each of the four quadrants on the </a:t>
            </a:r>
            <a:r>
              <a:rPr lang="en-US" sz="2200" dirty="0" smtClean="0">
                <a:latin typeface="Times New Roman" panose="02020603050405020304" pitchFamily="18" charset="0"/>
                <a:ea typeface="SimSun" panose="02010600030101010101" pitchFamily="2" charset="-122"/>
              </a:rPr>
              <a:t>display</a:t>
            </a:r>
          </a:p>
          <a:p>
            <a:r>
              <a:rPr lang="en-US" sz="2200" dirty="0" smtClean="0">
                <a:latin typeface="Times New Roman" panose="02020603050405020304" pitchFamily="18" charset="0"/>
                <a:ea typeface="SimSun" panose="02010600030101010101" pitchFamily="2" charset="-122"/>
              </a:rPr>
              <a:t>There </a:t>
            </a:r>
            <a:r>
              <a:rPr lang="en-US" sz="2200" dirty="0">
                <a:latin typeface="Times New Roman" panose="02020603050405020304" pitchFamily="18" charset="0"/>
                <a:ea typeface="SimSun" panose="02010600030101010101" pitchFamily="2" charset="-122"/>
              </a:rPr>
              <a:t>are eight target points, each 250 pixels from the start point (0,0) at 45-degree </a:t>
            </a:r>
            <a:r>
              <a:rPr lang="en-US" sz="2200" dirty="0" smtClean="0">
                <a:latin typeface="Times New Roman" panose="02020603050405020304" pitchFamily="18" charset="0"/>
                <a:ea typeface="SimSun" panose="02010600030101010101" pitchFamily="2" charset="-122"/>
              </a:rPr>
              <a:t>rotation </a:t>
            </a:r>
            <a:r>
              <a:rPr lang="en-US" sz="2200" dirty="0" smtClean="0">
                <a:latin typeface="Times New Roman" panose="02020603050405020304" pitchFamily="18" charset="0"/>
                <a:ea typeface="SimSun" panose="02010600030101010101" pitchFamily="2" charset="-122"/>
              </a:rPr>
              <a:t>intervals</a:t>
            </a:r>
          </a:p>
          <a:p>
            <a:endParaRPr lang="en-US" sz="2200" dirty="0">
              <a:latin typeface="Times New Roman" panose="02020603050405020304" pitchFamily="18" charset="0"/>
              <a:ea typeface="SimSun" panose="02010600030101010101" pitchFamily="2" charset="-122"/>
            </a:endParaRPr>
          </a:p>
          <a:p>
            <a:endParaRPr lang="en-US" sz="2200" dirty="0" smtClean="0">
              <a:latin typeface="Times New Roman" panose="02020603050405020304" pitchFamily="18" charset="0"/>
              <a:ea typeface="SimSun" panose="02010600030101010101" pitchFamily="2" charset="-122"/>
            </a:endParaRPr>
          </a:p>
          <a:p>
            <a:endParaRPr lang="en-US" sz="2200" dirty="0" smtClean="0">
              <a:latin typeface="Times New Roman" panose="02020603050405020304" pitchFamily="18" charset="0"/>
              <a:ea typeface="SimSun" panose="02010600030101010101" pitchFamily="2" charset="-122"/>
            </a:endParaRPr>
          </a:p>
          <a:p>
            <a:endParaRPr lang="en-US" sz="2200" dirty="0">
              <a:latin typeface="Times New Roman" panose="02020603050405020304" pitchFamily="18" charset="0"/>
              <a:ea typeface="SimSun" panose="02010600030101010101" pitchFamily="2" charset="-122"/>
            </a:endParaRPr>
          </a:p>
          <a:p>
            <a:endParaRPr lang="en-US" sz="2200" dirty="0" smtClean="0">
              <a:latin typeface="Times New Roman" panose="02020603050405020304" pitchFamily="18" charset="0"/>
              <a:ea typeface="SimSun" panose="02010600030101010101" pitchFamily="2" charset="-122"/>
            </a:endParaRPr>
          </a:p>
          <a:p>
            <a:r>
              <a:rPr lang="en-US" sz="2200" dirty="0" smtClean="0">
                <a:latin typeface="Times New Roman" panose="02020603050405020304" pitchFamily="18" charset="0"/>
                <a:ea typeface="SimSun" panose="02010600030101010101" pitchFamily="2" charset="-122"/>
              </a:rPr>
              <a:t>Only </a:t>
            </a:r>
            <a:r>
              <a:rPr lang="en-US" sz="2200" dirty="0">
                <a:latin typeface="Times New Roman" panose="02020603050405020304" pitchFamily="18" charset="0"/>
                <a:ea typeface="SimSun" panose="02010600030101010101" pitchFamily="2" charset="-122"/>
              </a:rPr>
              <a:t>one target point appears on screen at a </a:t>
            </a:r>
            <a:r>
              <a:rPr lang="en-US" sz="2200" dirty="0" smtClean="0">
                <a:latin typeface="Times New Roman" panose="02020603050405020304" pitchFamily="18" charset="0"/>
                <a:ea typeface="SimSun" panose="02010600030101010101" pitchFamily="2" charset="-122"/>
              </a:rPr>
              <a:t>time</a:t>
            </a:r>
          </a:p>
          <a:p>
            <a:r>
              <a:rPr lang="en-US" sz="2200" dirty="0" smtClean="0">
                <a:latin typeface="Times New Roman" panose="02020603050405020304" pitchFamily="18" charset="0"/>
                <a:ea typeface="SimSun" panose="02010600030101010101" pitchFamily="2" charset="-122"/>
              </a:rPr>
              <a:t>The </a:t>
            </a:r>
            <a:r>
              <a:rPr lang="en-US" sz="2200" dirty="0">
                <a:latin typeface="Times New Roman" panose="02020603050405020304" pitchFamily="18" charset="0"/>
                <a:ea typeface="SimSun" panose="02010600030101010101" pitchFamily="2" charset="-122"/>
              </a:rPr>
              <a:t>target points are 60 pixels (a circle with a 30-pixel </a:t>
            </a:r>
            <a:r>
              <a:rPr lang="en-US" sz="2200" dirty="0" smtClean="0">
                <a:latin typeface="Times New Roman" panose="02020603050405020304" pitchFamily="18" charset="0"/>
                <a:ea typeface="SimSun" panose="02010600030101010101" pitchFamily="2" charset="-122"/>
              </a:rPr>
              <a:t>radius)</a:t>
            </a:r>
          </a:p>
        </p:txBody>
      </p:sp>
      <p:pic>
        <p:nvPicPr>
          <p:cNvPr id="37" name="Picture 36"/>
          <p:cNvPicPr/>
          <p:nvPr/>
        </p:nvPicPr>
        <p:blipFill>
          <a:blip r:embed="rId3"/>
          <a:stretch>
            <a:fillRect/>
          </a:stretch>
        </p:blipFill>
        <p:spPr>
          <a:xfrm>
            <a:off x="7575595" y="2802835"/>
            <a:ext cx="2266315" cy="1968500"/>
          </a:xfrm>
          <a:prstGeom prst="rect">
            <a:avLst/>
          </a:prstGeom>
        </p:spPr>
      </p:pic>
    </p:spTree>
    <p:extLst>
      <p:ext uri="{BB962C8B-B14F-4D97-AF65-F5344CB8AC3E}">
        <p14:creationId xmlns:p14="http://schemas.microsoft.com/office/powerpoint/2010/main" val="4069063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One</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404022" y="852074"/>
            <a:ext cx="6355359" cy="5578223"/>
          </a:xfrm>
        </p:spPr>
        <p:txBody>
          <a:bodyPr/>
          <a:lstStyle/>
          <a:p>
            <a:r>
              <a:rPr lang="en-US" sz="2400" dirty="0">
                <a:latin typeface="Times New Roman" panose="02020603050405020304" pitchFamily="18" charset="0"/>
                <a:ea typeface="SimSun" panose="02010600030101010101" pitchFamily="2" charset="-122"/>
              </a:rPr>
              <a:t>One click task consists of clicking the start point and then the target point with a fingertip</a:t>
            </a:r>
          </a:p>
          <a:p>
            <a:r>
              <a:rPr lang="en-US" sz="2400" dirty="0">
                <a:latin typeface="Times New Roman" panose="02020603050405020304" pitchFamily="18" charset="0"/>
                <a:ea typeface="SimSun" panose="02010600030101010101" pitchFamily="2" charset="-122"/>
              </a:rPr>
              <a:t>When all eight target click tasks are done, that completes one cycle test</a:t>
            </a:r>
            <a:endParaRPr lang="en-US" sz="2400" dirty="0"/>
          </a:p>
          <a:p>
            <a:r>
              <a:rPr lang="en-US" sz="2400" dirty="0" smtClean="0">
                <a:latin typeface="Times New Roman" panose="02020603050405020304" pitchFamily="18" charset="0"/>
                <a:ea typeface="SimSun" panose="02010600030101010101" pitchFamily="2" charset="-122"/>
              </a:rPr>
              <a:t>The </a:t>
            </a:r>
            <a:r>
              <a:rPr lang="en-US" sz="2400" dirty="0">
                <a:latin typeface="Times New Roman" panose="02020603050405020304" pitchFamily="18" charset="0"/>
                <a:ea typeface="SimSun" panose="02010600030101010101" pitchFamily="2" charset="-122"/>
              </a:rPr>
              <a:t>experiment consists of eighteen cycle </a:t>
            </a:r>
            <a:r>
              <a:rPr lang="en-US" sz="2400" dirty="0" smtClean="0">
                <a:latin typeface="Times New Roman" panose="02020603050405020304" pitchFamily="18" charset="0"/>
                <a:ea typeface="SimSun" panose="02010600030101010101" pitchFamily="2" charset="-122"/>
              </a:rPr>
              <a:t>tests</a:t>
            </a:r>
          </a:p>
          <a:p>
            <a:r>
              <a:rPr lang="en-US" sz="2400" dirty="0" smtClean="0">
                <a:latin typeface="Times New Roman" panose="02020603050405020304" pitchFamily="18" charset="0"/>
                <a:ea typeface="SimSun" panose="02010600030101010101" pitchFamily="2" charset="-122"/>
              </a:rPr>
              <a:t>The </a:t>
            </a:r>
            <a:r>
              <a:rPr lang="en-US" sz="2400" dirty="0">
                <a:latin typeface="Times New Roman" panose="02020603050405020304" pitchFamily="18" charset="0"/>
                <a:ea typeface="SimSun" panose="02010600030101010101" pitchFamily="2" charset="-122"/>
              </a:rPr>
              <a:t>first two cycles are practice sessions and not included in the analysis for each </a:t>
            </a:r>
            <a:r>
              <a:rPr lang="en-US" sz="2400" dirty="0" smtClean="0">
                <a:latin typeface="Times New Roman" panose="02020603050405020304" pitchFamily="18" charset="0"/>
                <a:ea typeface="SimSun" panose="02010600030101010101" pitchFamily="2" charset="-122"/>
              </a:rPr>
              <a:t>subject</a:t>
            </a:r>
          </a:p>
          <a:p>
            <a:r>
              <a:rPr lang="en-US" sz="2400" dirty="0" smtClean="0">
                <a:latin typeface="Times New Roman" panose="02020603050405020304" pitchFamily="18" charset="0"/>
                <a:ea typeface="SimSun" panose="02010600030101010101" pitchFamily="2" charset="-122"/>
              </a:rPr>
              <a:t>Timing </a:t>
            </a:r>
            <a:r>
              <a:rPr lang="en-US" sz="2400" dirty="0">
                <a:latin typeface="Times New Roman" panose="02020603050405020304" pitchFamily="18" charset="0"/>
                <a:ea typeface="SimSun" panose="02010600030101010101" pitchFamily="2" charset="-122"/>
              </a:rPr>
              <a:t>features and touchscreen features such as screen location points are captured and recorded for each subject’s entire eighteen cycle </a:t>
            </a:r>
            <a:r>
              <a:rPr lang="en-US" sz="2400" dirty="0" smtClean="0">
                <a:latin typeface="Times New Roman" panose="02020603050405020304" pitchFamily="18" charset="0"/>
                <a:ea typeface="SimSun" panose="02010600030101010101" pitchFamily="2" charset="-122"/>
              </a:rPr>
              <a:t>tests</a:t>
            </a:r>
          </a:p>
        </p:txBody>
      </p:sp>
    </p:spTree>
    <p:extLst>
      <p:ext uri="{BB962C8B-B14F-4D97-AF65-F5344CB8AC3E}">
        <p14:creationId xmlns:p14="http://schemas.microsoft.com/office/powerpoint/2010/main" val="4011979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One</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315532" y="1289198"/>
            <a:ext cx="6355359" cy="4058593"/>
          </a:xfrm>
        </p:spPr>
        <p:txBody>
          <a:bodyPr/>
          <a:lstStyle/>
          <a:p>
            <a:r>
              <a:rPr lang="en-US" sz="2400" dirty="0">
                <a:latin typeface="Times New Roman" panose="02020603050405020304" pitchFamily="18" charset="0"/>
                <a:ea typeface="SimSun" panose="02010600030101010101" pitchFamily="2" charset="-122"/>
              </a:rPr>
              <a:t>Distance and width data points are entered into to the Fitts’ Law equation to measure duration</a:t>
            </a:r>
          </a:p>
          <a:p>
            <a:r>
              <a:rPr lang="en-US" sz="2400" dirty="0">
                <a:latin typeface="Times New Roman" panose="02020603050405020304" pitchFamily="18" charset="0"/>
                <a:ea typeface="SimSun" panose="02010600030101010101" pitchFamily="2" charset="-122"/>
              </a:rPr>
              <a:t>This experiment aims to prove that if a certain quadrant is difficult to access for right handed subject, it will be easy for left handed subject</a:t>
            </a:r>
          </a:p>
          <a:p>
            <a:r>
              <a:rPr lang="en-US" sz="2400" dirty="0">
                <a:latin typeface="Times New Roman" panose="02020603050405020304" pitchFamily="18" charset="0"/>
                <a:ea typeface="SimSun" panose="02010600030101010101" pitchFamily="2" charset="-122"/>
              </a:rPr>
              <a:t>Index of Difficulty and accessibility are the mirror images for each hand</a:t>
            </a:r>
            <a:endParaRPr lang="en-US" sz="2400" dirty="0"/>
          </a:p>
        </p:txBody>
      </p:sp>
    </p:spTree>
    <p:extLst>
      <p:ext uri="{BB962C8B-B14F-4D97-AF65-F5344CB8AC3E}">
        <p14:creationId xmlns:p14="http://schemas.microsoft.com/office/powerpoint/2010/main" val="4207351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16"/>
        <p:cNvGrpSpPr/>
        <p:nvPr/>
      </p:nvGrpSpPr>
      <p:grpSpPr>
        <a:xfrm>
          <a:off x="0" y="0"/>
          <a:ext cx="0" cy="0"/>
          <a:chOff x="0" y="0"/>
          <a:chExt cx="0" cy="0"/>
        </a:xfrm>
      </p:grpSpPr>
      <p:sp>
        <p:nvSpPr>
          <p:cNvPr id="217" name="Shape 217"/>
          <p:cNvSpPr/>
          <p:nvPr/>
        </p:nvSpPr>
        <p:spPr>
          <a:xfrm>
            <a:off x="1" y="0"/>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18" name="Shape 218"/>
          <p:cNvSpPr/>
          <p:nvPr/>
        </p:nvSpPr>
        <p:spPr>
          <a:xfrm>
            <a:off x="4795736" y="0"/>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nvGrpSpPr>
          <p:cNvPr id="219" name="Shape 219"/>
          <p:cNvGrpSpPr/>
          <p:nvPr/>
        </p:nvGrpSpPr>
        <p:grpSpPr>
          <a:xfrm>
            <a:off x="27225" y="-786"/>
            <a:ext cx="2356675" cy="6854040"/>
            <a:chOff x="6627813" y="194833"/>
            <a:chExt cx="1952625" cy="5678918"/>
          </a:xfrm>
        </p:grpSpPr>
        <p:sp>
          <p:nvSpPr>
            <p:cNvPr id="220" name="Shape 220"/>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Shape 222"/>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 name="Shape 223"/>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Shape 224"/>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Shape 225"/>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Shape 227"/>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 name="Shape 228"/>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Shape 229"/>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Shape 231"/>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32" name="Shape 232"/>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txBox="1">
            <a:spLocks noGrp="1"/>
          </p:cNvSpPr>
          <p:nvPr>
            <p:ph type="title"/>
          </p:nvPr>
        </p:nvSpPr>
        <p:spPr>
          <a:xfrm>
            <a:off x="1217056" y="1093380"/>
            <a:ext cx="3068182" cy="467124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EFE"/>
              </a:buClr>
              <a:buSzPts val="3600"/>
              <a:buFont typeface="Century Gothic"/>
              <a:buNone/>
            </a:pPr>
            <a:r>
              <a:rPr lang="en-US" sz="3600" b="0" i="0" u="none" strike="noStrike" cap="none">
                <a:solidFill>
                  <a:srgbClr val="FEFEFE"/>
                </a:solidFill>
                <a:latin typeface="Century Gothic"/>
                <a:ea typeface="Century Gothic"/>
                <a:cs typeface="Century Gothic"/>
                <a:sym typeface="Century Gothic"/>
              </a:rPr>
              <a:t>Problem Statement</a:t>
            </a:r>
            <a:endParaRPr/>
          </a:p>
        </p:txBody>
      </p:sp>
      <p:sp>
        <p:nvSpPr>
          <p:cNvPr id="234" name="Shape 234"/>
          <p:cNvSpPr txBox="1">
            <a:spLocks noGrp="1"/>
          </p:cNvSpPr>
          <p:nvPr>
            <p:ph type="body" idx="1"/>
          </p:nvPr>
        </p:nvSpPr>
        <p:spPr>
          <a:xfrm>
            <a:off x="5451345" y="1892352"/>
            <a:ext cx="6219103" cy="4679250"/>
          </a:xfrm>
          <a:prstGeom prst="rect">
            <a:avLst/>
          </a:prstGeom>
          <a:noFill/>
          <a:ln>
            <a:noFill/>
          </a:ln>
        </p:spPr>
        <p:txBody>
          <a:bodyPr spcFirstLastPara="1" wrap="square" lIns="91425" tIns="45700" rIns="91425" bIns="45700" anchor="ctr" anchorCtr="0">
            <a:noAutofit/>
          </a:bodyPr>
          <a:lstStyle/>
          <a:p>
            <a:pPr marL="0" lvl="0" indent="0" algn="ctr">
              <a:spcBef>
                <a:spcPts val="0"/>
              </a:spcBef>
              <a:buNone/>
            </a:pPr>
            <a:r>
              <a:rPr lang="en-US" sz="2400" b="1" dirty="0" smtClean="0"/>
              <a:t>Study </a:t>
            </a:r>
            <a:r>
              <a:rPr lang="en-US" sz="2400" b="1" dirty="0" smtClean="0"/>
              <a:t>the Index </a:t>
            </a:r>
            <a:r>
              <a:rPr lang="en-US" sz="2400" b="1" dirty="0"/>
              <a:t>of Difficulty Measurement for Handedness in Human Computer Interaction</a:t>
            </a:r>
            <a:endParaRPr lang="en-US" sz="2000" dirty="0"/>
          </a:p>
          <a:p>
            <a:pPr marL="342900" marR="0" lvl="0" indent="-342900" algn="l" rtl="0">
              <a:spcBef>
                <a:spcPts val="0"/>
              </a:spcBef>
              <a:spcAft>
                <a:spcPts val="0"/>
              </a:spcAft>
              <a:buClr>
                <a:schemeClr val="accent1"/>
              </a:buClr>
              <a:buSzPts val="1800"/>
              <a:buFont typeface="Noto Sans Symbols"/>
              <a:buChar char="•"/>
            </a:pPr>
            <a:endParaRPr sz="2000" dirty="0"/>
          </a:p>
          <a:p>
            <a:pPr marL="0" marR="0" lvl="0" indent="0" algn="ctr" rtl="0">
              <a:spcBef>
                <a:spcPts val="1000"/>
              </a:spcBef>
              <a:spcAft>
                <a:spcPts val="0"/>
              </a:spcAft>
              <a:buClr>
                <a:schemeClr val="accent1"/>
              </a:buClr>
              <a:buSzPts val="1800"/>
              <a:buNone/>
            </a:pPr>
            <a:r>
              <a:rPr lang="en-US" sz="1600" b="0" i="0" u="none" strike="noStrike" cap="none" dirty="0" smtClean="0">
                <a:solidFill>
                  <a:srgbClr val="FEFEFE"/>
                </a:solidFill>
                <a:latin typeface="Century Gothic"/>
                <a:ea typeface="Century Gothic"/>
                <a:cs typeface="Century Gothic"/>
                <a:sym typeface="Century Gothic"/>
              </a:rPr>
              <a:t>By using Fitts’ law and Steering law, we devised three experiments to gather meaningful data from equal number of right-handed and left-handed subjects</a:t>
            </a:r>
          </a:p>
          <a:p>
            <a:pPr marL="0" marR="0" lvl="0" indent="0" algn="ctr" rtl="0">
              <a:spcBef>
                <a:spcPts val="1000"/>
              </a:spcBef>
              <a:spcAft>
                <a:spcPts val="0"/>
              </a:spcAft>
              <a:buClr>
                <a:schemeClr val="accent1"/>
              </a:buClr>
              <a:buSzPts val="1800"/>
              <a:buNone/>
            </a:pPr>
            <a:r>
              <a:rPr lang="en-US" sz="1600" dirty="0" smtClean="0"/>
              <a:t>The data gathered is analyzed to provide reasonable biometric authentication application</a:t>
            </a:r>
            <a:endParaRPr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One:</a:t>
            </a:r>
            <a:br>
              <a:rPr lang="en-US" sz="4000" b="0" i="0" u="none" strike="noStrike" cap="none" dirty="0" smtClean="0">
                <a:solidFill>
                  <a:srgbClr val="FEFFFF"/>
                </a:solidFill>
                <a:latin typeface="Century Gothic"/>
                <a:ea typeface="Century Gothic"/>
                <a:cs typeface="Century Gothic"/>
                <a:sym typeface="Century Gothic"/>
              </a:rPr>
            </a:br>
            <a:r>
              <a:rPr lang="en-US" sz="4000" dirty="0" smtClean="0">
                <a:solidFill>
                  <a:srgbClr val="FEFFFF"/>
                </a:solidFill>
              </a:rPr>
              <a:t>Data Points Collected</a:t>
            </a:r>
            <a:endParaRPr dirty="0"/>
          </a:p>
        </p:txBody>
      </p:sp>
      <p:pic>
        <p:nvPicPr>
          <p:cNvPr id="35" name="Picture 34"/>
          <p:cNvPicPr/>
          <p:nvPr/>
        </p:nvPicPr>
        <p:blipFill>
          <a:blip r:embed="rId3"/>
          <a:stretch>
            <a:fillRect/>
          </a:stretch>
        </p:blipFill>
        <p:spPr>
          <a:xfrm>
            <a:off x="5438510" y="597927"/>
            <a:ext cx="6269497" cy="5802873"/>
          </a:xfrm>
          <a:prstGeom prst="rect">
            <a:avLst/>
          </a:prstGeom>
        </p:spPr>
      </p:pic>
    </p:spTree>
    <p:extLst>
      <p:ext uri="{BB962C8B-B14F-4D97-AF65-F5344CB8AC3E}">
        <p14:creationId xmlns:p14="http://schemas.microsoft.com/office/powerpoint/2010/main" val="2508911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0" y="29031"/>
            <a:ext cx="12192000" cy="6854038"/>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17" name="Shape 317"/>
          <p:cNvSpPr/>
          <p:nvPr/>
        </p:nvSpPr>
        <p:spPr>
          <a:xfrm>
            <a:off x="-1"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Two: Instruction Screen</a:t>
            </a:r>
            <a:endParaRPr dirty="0"/>
          </a:p>
        </p:txBody>
      </p:sp>
      <p:pic>
        <p:nvPicPr>
          <p:cNvPr id="35" name="Picture 34" descr="C:\Users\adite\Desktop\Project II\Q3\ScreenShots - Q3\5.png"/>
          <p:cNvPicPr/>
          <p:nvPr/>
        </p:nvPicPr>
        <p:blipFill>
          <a:blip r:embed="rId3">
            <a:extLst>
              <a:ext uri="{28A0092B-C50C-407E-A947-70E740481C1C}">
                <a14:useLocalDpi xmlns:a14="http://schemas.microsoft.com/office/drawing/2010/main" val="0"/>
              </a:ext>
            </a:extLst>
          </a:blip>
          <a:srcRect/>
          <a:stretch>
            <a:fillRect/>
          </a:stretch>
        </p:blipFill>
        <p:spPr bwMode="auto">
          <a:xfrm>
            <a:off x="6933024" y="760693"/>
            <a:ext cx="3223697" cy="5484043"/>
          </a:xfrm>
          <a:prstGeom prst="rect">
            <a:avLst/>
          </a:prstGeom>
          <a:noFill/>
          <a:ln>
            <a:noFill/>
          </a:ln>
        </p:spPr>
      </p:pic>
    </p:spTree>
    <p:extLst>
      <p:ext uri="{BB962C8B-B14F-4D97-AF65-F5344CB8AC3E}">
        <p14:creationId xmlns:p14="http://schemas.microsoft.com/office/powerpoint/2010/main" val="791358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0" y="29031"/>
            <a:ext cx="12192000" cy="6854038"/>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Two</a:t>
            </a:r>
            <a:endParaRPr dirty="0"/>
          </a:p>
        </p:txBody>
      </p:sp>
      <p:pic>
        <p:nvPicPr>
          <p:cNvPr id="36" name="Picture 35" descr="C:\Users\adite\Desktop\Project II\Q3\ScreenShots - Q3\6.png"/>
          <p:cNvPicPr/>
          <p:nvPr/>
        </p:nvPicPr>
        <p:blipFill>
          <a:blip r:embed="rId3">
            <a:extLst>
              <a:ext uri="{28A0092B-C50C-407E-A947-70E740481C1C}">
                <a14:useLocalDpi xmlns:a14="http://schemas.microsoft.com/office/drawing/2010/main" val="0"/>
              </a:ext>
            </a:extLst>
          </a:blip>
          <a:srcRect/>
          <a:stretch>
            <a:fillRect/>
          </a:stretch>
        </p:blipFill>
        <p:spPr bwMode="auto">
          <a:xfrm>
            <a:off x="5554812" y="740058"/>
            <a:ext cx="2995926" cy="5395787"/>
          </a:xfrm>
          <a:prstGeom prst="rect">
            <a:avLst/>
          </a:prstGeom>
          <a:noFill/>
          <a:ln>
            <a:noFill/>
          </a:ln>
        </p:spPr>
      </p:pic>
      <p:pic>
        <p:nvPicPr>
          <p:cNvPr id="37" name="Picture 36" descr="C:\Users\adite\Desktop\Project II\Q3\ScreenShots - Q3\7.png"/>
          <p:cNvPicPr/>
          <p:nvPr/>
        </p:nvPicPr>
        <p:blipFill>
          <a:blip r:embed="rId4">
            <a:extLst>
              <a:ext uri="{28A0092B-C50C-407E-A947-70E740481C1C}">
                <a14:useLocalDpi xmlns:a14="http://schemas.microsoft.com/office/drawing/2010/main" val="0"/>
              </a:ext>
            </a:extLst>
          </a:blip>
          <a:srcRect/>
          <a:stretch>
            <a:fillRect/>
          </a:stretch>
        </p:blipFill>
        <p:spPr bwMode="auto">
          <a:xfrm>
            <a:off x="8582953" y="745132"/>
            <a:ext cx="2895237" cy="5412009"/>
          </a:xfrm>
          <a:prstGeom prst="rect">
            <a:avLst/>
          </a:prstGeom>
          <a:noFill/>
          <a:ln>
            <a:noFill/>
          </a:ln>
        </p:spPr>
      </p:pic>
    </p:spTree>
    <p:extLst>
      <p:ext uri="{BB962C8B-B14F-4D97-AF65-F5344CB8AC3E}">
        <p14:creationId xmlns:p14="http://schemas.microsoft.com/office/powerpoint/2010/main" val="3231806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Two</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471081" y="967417"/>
            <a:ext cx="6187626" cy="5748015"/>
          </a:xfrm>
        </p:spPr>
        <p:txBody>
          <a:bodyPr/>
          <a:lstStyle/>
          <a:p>
            <a:r>
              <a:rPr lang="en-US" sz="2400" dirty="0" smtClean="0">
                <a:latin typeface="Times New Roman" panose="02020603050405020304" pitchFamily="18" charset="0"/>
                <a:ea typeface="SimSun" panose="02010600030101010101" pitchFamily="2" charset="-122"/>
              </a:rPr>
              <a:t>Accuracy </a:t>
            </a:r>
            <a:r>
              <a:rPr lang="en-US" sz="2400" dirty="0">
                <a:latin typeface="Times New Roman" panose="02020603050405020304" pitchFamily="18" charset="0"/>
                <a:ea typeface="SimSun" panose="02010600030101010101" pitchFamily="2" charset="-122"/>
              </a:rPr>
              <a:t>is measured via timing features and touchscreen features using dropdown </a:t>
            </a:r>
            <a:r>
              <a:rPr lang="en-US" sz="2400" dirty="0" smtClean="0">
                <a:latin typeface="Times New Roman" panose="02020603050405020304" pitchFamily="18" charset="0"/>
                <a:ea typeface="SimSun" panose="02010600030101010101" pitchFamily="2" charset="-122"/>
              </a:rPr>
              <a:t>menus</a:t>
            </a:r>
          </a:p>
          <a:p>
            <a:r>
              <a:rPr lang="en-US" sz="2400" dirty="0" smtClean="0">
                <a:latin typeface="Times New Roman" panose="02020603050405020304" pitchFamily="18" charset="0"/>
                <a:ea typeface="SimSun" panose="02010600030101010101" pitchFamily="2" charset="-122"/>
              </a:rPr>
              <a:t>Ideally </a:t>
            </a:r>
            <a:r>
              <a:rPr lang="en-US" sz="2400" dirty="0">
                <a:latin typeface="Times New Roman" panose="02020603050405020304" pitchFamily="18" charset="0"/>
                <a:ea typeface="SimSun" panose="02010600030101010101" pitchFamily="2" charset="-122"/>
              </a:rPr>
              <a:t>a stair step selection menu also known as cascading menu had to be used for this experiment, but mobile apps do not have cascading </a:t>
            </a:r>
            <a:r>
              <a:rPr lang="en-US" sz="2400" dirty="0" smtClean="0">
                <a:latin typeface="Times New Roman" panose="02020603050405020304" pitchFamily="18" charset="0"/>
                <a:ea typeface="SimSun" panose="02010600030101010101" pitchFamily="2" charset="-122"/>
              </a:rPr>
              <a:t>menus. Hence </a:t>
            </a:r>
            <a:r>
              <a:rPr lang="en-US" sz="2400" dirty="0">
                <a:latin typeface="Times New Roman" panose="02020603050405020304" pitchFamily="18" charset="0"/>
                <a:ea typeface="SimSun" panose="02010600030101010101" pitchFamily="2" charset="-122"/>
              </a:rPr>
              <a:t>dropdown menu is used for this </a:t>
            </a:r>
            <a:r>
              <a:rPr lang="en-US" sz="2400" dirty="0" smtClean="0">
                <a:latin typeface="Times New Roman" panose="02020603050405020304" pitchFamily="18" charset="0"/>
                <a:ea typeface="SimSun" panose="02010600030101010101" pitchFamily="2" charset="-122"/>
              </a:rPr>
              <a:t>experiment</a:t>
            </a:r>
          </a:p>
          <a:p>
            <a:r>
              <a:rPr lang="en-US" sz="2400" dirty="0" smtClean="0">
                <a:latin typeface="Times New Roman" panose="02020603050405020304" pitchFamily="18" charset="0"/>
                <a:ea typeface="SimSun" panose="02010600030101010101" pitchFamily="2" charset="-122"/>
              </a:rPr>
              <a:t>First</a:t>
            </a:r>
            <a:r>
              <a:rPr lang="en-US" sz="2400" dirty="0">
                <a:latin typeface="Times New Roman" panose="02020603050405020304" pitchFamily="18" charset="0"/>
                <a:ea typeface="SimSun" panose="02010600030101010101" pitchFamily="2" charset="-122"/>
              </a:rPr>
              <a:t>, the menu will travel from upper right to lower right. Second, the menu will travel from lower left to upper </a:t>
            </a:r>
            <a:r>
              <a:rPr lang="en-US" sz="2400" dirty="0" smtClean="0">
                <a:latin typeface="Times New Roman" panose="02020603050405020304" pitchFamily="18" charset="0"/>
                <a:ea typeface="SimSun" panose="02010600030101010101" pitchFamily="2" charset="-122"/>
              </a:rPr>
              <a:t>left</a:t>
            </a:r>
          </a:p>
          <a:p>
            <a:r>
              <a:rPr lang="en-US" sz="2400" dirty="0" smtClean="0">
                <a:latin typeface="Times New Roman" panose="02020603050405020304" pitchFamily="18" charset="0"/>
                <a:ea typeface="SimSun" panose="02010600030101010101" pitchFamily="2" charset="-122"/>
              </a:rPr>
              <a:t>Steering Law </a:t>
            </a:r>
            <a:r>
              <a:rPr lang="en-US" sz="2400" dirty="0">
                <a:latin typeface="Times New Roman" panose="02020603050405020304" pitchFamily="18" charset="0"/>
                <a:ea typeface="SimSun" panose="02010600030101010101" pitchFamily="2" charset="-122"/>
              </a:rPr>
              <a:t>is used to calculate the results</a:t>
            </a:r>
            <a:endParaRPr lang="en-US" sz="2400" dirty="0"/>
          </a:p>
        </p:txBody>
      </p:sp>
    </p:spTree>
    <p:extLst>
      <p:ext uri="{BB962C8B-B14F-4D97-AF65-F5344CB8AC3E}">
        <p14:creationId xmlns:p14="http://schemas.microsoft.com/office/powerpoint/2010/main" val="1738596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Two:</a:t>
            </a:r>
            <a:br>
              <a:rPr lang="en-US" sz="4000" b="0" i="0" u="none" strike="noStrike" cap="none" dirty="0" smtClean="0">
                <a:solidFill>
                  <a:srgbClr val="FEFFFF"/>
                </a:solidFill>
                <a:latin typeface="Century Gothic"/>
                <a:ea typeface="Century Gothic"/>
                <a:cs typeface="Century Gothic"/>
                <a:sym typeface="Century Gothic"/>
              </a:rPr>
            </a:br>
            <a:r>
              <a:rPr lang="en-US" sz="4000" dirty="0" smtClean="0">
                <a:solidFill>
                  <a:srgbClr val="FEFFFF"/>
                </a:solidFill>
              </a:rPr>
              <a:t>Data Points Collected</a:t>
            </a:r>
            <a:endParaRPr dirty="0"/>
          </a:p>
        </p:txBody>
      </p:sp>
      <p:pic>
        <p:nvPicPr>
          <p:cNvPr id="34" name="Picture 33"/>
          <p:cNvPicPr/>
          <p:nvPr/>
        </p:nvPicPr>
        <p:blipFill>
          <a:blip r:embed="rId3"/>
          <a:stretch>
            <a:fillRect/>
          </a:stretch>
        </p:blipFill>
        <p:spPr>
          <a:xfrm>
            <a:off x="5404021" y="967417"/>
            <a:ext cx="6647819" cy="4922637"/>
          </a:xfrm>
          <a:prstGeom prst="rect">
            <a:avLst/>
          </a:prstGeom>
        </p:spPr>
      </p:pic>
    </p:spTree>
    <p:extLst>
      <p:ext uri="{BB962C8B-B14F-4D97-AF65-F5344CB8AC3E}">
        <p14:creationId xmlns:p14="http://schemas.microsoft.com/office/powerpoint/2010/main" val="531651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0" y="29031"/>
            <a:ext cx="12192000" cy="6854038"/>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17" name="Shape 317"/>
          <p:cNvSpPr/>
          <p:nvPr/>
        </p:nvSpPr>
        <p:spPr>
          <a:xfrm>
            <a:off x="-1"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Three: Instruction Screen</a:t>
            </a:r>
            <a:endParaRPr dirty="0"/>
          </a:p>
        </p:txBody>
      </p:sp>
      <p:pic>
        <p:nvPicPr>
          <p:cNvPr id="36" name="Picture 35" descr="C:\Users\adite\Desktop\Project II\Q3\ScreenShots - Q3\8.png"/>
          <p:cNvPicPr/>
          <p:nvPr/>
        </p:nvPicPr>
        <p:blipFill>
          <a:blip r:embed="rId3">
            <a:extLst>
              <a:ext uri="{28A0092B-C50C-407E-A947-70E740481C1C}">
                <a14:useLocalDpi xmlns:a14="http://schemas.microsoft.com/office/drawing/2010/main" val="0"/>
              </a:ext>
            </a:extLst>
          </a:blip>
          <a:srcRect/>
          <a:stretch>
            <a:fillRect/>
          </a:stretch>
        </p:blipFill>
        <p:spPr bwMode="auto">
          <a:xfrm>
            <a:off x="6902246" y="508408"/>
            <a:ext cx="3374994" cy="5736327"/>
          </a:xfrm>
          <a:prstGeom prst="rect">
            <a:avLst/>
          </a:prstGeom>
          <a:noFill/>
          <a:ln>
            <a:noFill/>
          </a:ln>
        </p:spPr>
      </p:pic>
    </p:spTree>
    <p:extLst>
      <p:ext uri="{BB962C8B-B14F-4D97-AF65-F5344CB8AC3E}">
        <p14:creationId xmlns:p14="http://schemas.microsoft.com/office/powerpoint/2010/main" val="575312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0" y="29031"/>
            <a:ext cx="12192000" cy="6854038"/>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Three</a:t>
            </a:r>
            <a:endParaRPr dirty="0"/>
          </a:p>
        </p:txBody>
      </p:sp>
      <p:pic>
        <p:nvPicPr>
          <p:cNvPr id="38" name="Picture 37" descr="C:\Users\adite\Desktop\Project II\Q3\ScreenShots - Q3\9.png"/>
          <p:cNvPicPr/>
          <p:nvPr/>
        </p:nvPicPr>
        <p:blipFill>
          <a:blip r:embed="rId3">
            <a:extLst>
              <a:ext uri="{28A0092B-C50C-407E-A947-70E740481C1C}">
                <a14:useLocalDpi xmlns:a14="http://schemas.microsoft.com/office/drawing/2010/main" val="0"/>
              </a:ext>
            </a:extLst>
          </a:blip>
          <a:srcRect/>
          <a:stretch>
            <a:fillRect/>
          </a:stretch>
        </p:blipFill>
        <p:spPr bwMode="auto">
          <a:xfrm>
            <a:off x="5594567" y="879253"/>
            <a:ext cx="2969123" cy="5318627"/>
          </a:xfrm>
          <a:prstGeom prst="rect">
            <a:avLst/>
          </a:prstGeom>
          <a:noFill/>
          <a:ln>
            <a:noFill/>
          </a:ln>
        </p:spPr>
      </p:pic>
      <p:pic>
        <p:nvPicPr>
          <p:cNvPr id="39" name="Picture 38" descr="C:\Users\adite\Desktop\Project II\Q3\ScreenShots - Q3\10.png"/>
          <p:cNvPicPr/>
          <p:nvPr/>
        </p:nvPicPr>
        <p:blipFill>
          <a:blip r:embed="rId4">
            <a:extLst>
              <a:ext uri="{28A0092B-C50C-407E-A947-70E740481C1C}">
                <a14:useLocalDpi xmlns:a14="http://schemas.microsoft.com/office/drawing/2010/main" val="0"/>
              </a:ext>
            </a:extLst>
          </a:blip>
          <a:srcRect/>
          <a:stretch>
            <a:fillRect/>
          </a:stretch>
        </p:blipFill>
        <p:spPr bwMode="auto">
          <a:xfrm>
            <a:off x="8593395" y="879253"/>
            <a:ext cx="2966764" cy="5365483"/>
          </a:xfrm>
          <a:prstGeom prst="rect">
            <a:avLst/>
          </a:prstGeom>
          <a:noFill/>
          <a:ln>
            <a:noFill/>
          </a:ln>
        </p:spPr>
      </p:pic>
    </p:spTree>
    <p:extLst>
      <p:ext uri="{BB962C8B-B14F-4D97-AF65-F5344CB8AC3E}">
        <p14:creationId xmlns:p14="http://schemas.microsoft.com/office/powerpoint/2010/main" val="4220392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Three</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260258" y="1581835"/>
            <a:ext cx="6410631" cy="3330004"/>
          </a:xfrm>
        </p:spPr>
        <p:txBody>
          <a:bodyPr/>
          <a:lstStyle/>
          <a:p>
            <a:r>
              <a:rPr lang="en-US" sz="2400" dirty="0" smtClean="0">
                <a:latin typeface="Times New Roman" panose="02020603050405020304" pitchFamily="18" charset="0"/>
                <a:ea typeface="SimSun" panose="02010600030101010101" pitchFamily="2" charset="-122"/>
              </a:rPr>
              <a:t>Screen </a:t>
            </a:r>
            <a:r>
              <a:rPr lang="en-US" sz="2400" dirty="0">
                <a:latin typeface="Times New Roman" panose="02020603050405020304" pitchFamily="18" charset="0"/>
                <a:ea typeface="SimSun" panose="02010600030101010101" pitchFamily="2" charset="-122"/>
              </a:rPr>
              <a:t>visibility, timing, and response speed are addressed by a screen with an Image followed immediately by another screen presented to the subject with additional written </a:t>
            </a:r>
            <a:r>
              <a:rPr lang="en-US" sz="2400" dirty="0" smtClean="0">
                <a:latin typeface="Times New Roman" panose="02020603050405020304" pitchFamily="18" charset="0"/>
                <a:ea typeface="SimSun" panose="02010600030101010101" pitchFamily="2" charset="-122"/>
              </a:rPr>
              <a:t>instructions</a:t>
            </a:r>
          </a:p>
          <a:p>
            <a:r>
              <a:rPr lang="en-US" sz="2400" dirty="0" smtClean="0">
                <a:latin typeface="Times New Roman" panose="02020603050405020304" pitchFamily="18" charset="0"/>
                <a:ea typeface="SimSun" panose="02010600030101010101" pitchFamily="2" charset="-122"/>
              </a:rPr>
              <a:t>A </a:t>
            </a:r>
            <a:r>
              <a:rPr lang="en-US" sz="2400" dirty="0">
                <a:latin typeface="Times New Roman" panose="02020603050405020304" pitchFamily="18" charset="0"/>
                <a:ea typeface="SimSun" panose="02010600030101010101" pitchFamily="2" charset="-122"/>
              </a:rPr>
              <a:t>mirror image of this procedure displays </a:t>
            </a:r>
            <a:r>
              <a:rPr lang="en-US" sz="2400" dirty="0" smtClean="0">
                <a:latin typeface="Times New Roman" panose="02020603050405020304" pitchFamily="18" charset="0"/>
                <a:ea typeface="SimSun" panose="02010600030101010101" pitchFamily="2" charset="-122"/>
              </a:rPr>
              <a:t>next</a:t>
            </a:r>
            <a:endParaRPr lang="en-US" sz="2400" dirty="0"/>
          </a:p>
        </p:txBody>
      </p:sp>
    </p:spTree>
    <p:extLst>
      <p:ext uri="{BB962C8B-B14F-4D97-AF65-F5344CB8AC3E}">
        <p14:creationId xmlns:p14="http://schemas.microsoft.com/office/powerpoint/2010/main" val="2763597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Three:</a:t>
            </a:r>
            <a:br>
              <a:rPr lang="en-US" sz="4000" b="0" i="0" u="none" strike="noStrike" cap="none" dirty="0" smtClean="0">
                <a:solidFill>
                  <a:srgbClr val="FEFFFF"/>
                </a:solidFill>
                <a:latin typeface="Century Gothic"/>
                <a:ea typeface="Century Gothic"/>
                <a:cs typeface="Century Gothic"/>
                <a:sym typeface="Century Gothic"/>
              </a:rPr>
            </a:br>
            <a:r>
              <a:rPr lang="en-US" sz="4000" dirty="0" smtClean="0">
                <a:solidFill>
                  <a:srgbClr val="FEFFFF"/>
                </a:solidFill>
              </a:rPr>
              <a:t>Data Points Collected</a:t>
            </a:r>
            <a:endParaRPr dirty="0"/>
          </a:p>
        </p:txBody>
      </p:sp>
      <p:pic>
        <p:nvPicPr>
          <p:cNvPr id="35" name="Picture 34"/>
          <p:cNvPicPr/>
          <p:nvPr/>
        </p:nvPicPr>
        <p:blipFill>
          <a:blip r:embed="rId3"/>
          <a:stretch>
            <a:fillRect/>
          </a:stretch>
        </p:blipFill>
        <p:spPr>
          <a:xfrm>
            <a:off x="5455083" y="566207"/>
            <a:ext cx="6498730" cy="5713670"/>
          </a:xfrm>
          <a:prstGeom prst="rect">
            <a:avLst/>
          </a:prstGeom>
        </p:spPr>
      </p:pic>
    </p:spTree>
    <p:extLst>
      <p:ext uri="{BB962C8B-B14F-4D97-AF65-F5344CB8AC3E}">
        <p14:creationId xmlns:p14="http://schemas.microsoft.com/office/powerpoint/2010/main" val="2074320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0" y="29031"/>
            <a:ext cx="12192000" cy="6854038"/>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Experiment Repeat Instructions</a:t>
            </a:r>
            <a:endParaRPr dirty="0"/>
          </a:p>
        </p:txBody>
      </p:sp>
      <p:pic>
        <p:nvPicPr>
          <p:cNvPr id="36" name="Picture 35" descr="C:\Users\adite\Desktop\Project II\Q3\ScreenShots - Q3\11.png"/>
          <p:cNvPicPr/>
          <p:nvPr/>
        </p:nvPicPr>
        <p:blipFill>
          <a:blip r:embed="rId3">
            <a:extLst>
              <a:ext uri="{28A0092B-C50C-407E-A947-70E740481C1C}">
                <a14:useLocalDpi xmlns:a14="http://schemas.microsoft.com/office/drawing/2010/main" val="0"/>
              </a:ext>
            </a:extLst>
          </a:blip>
          <a:srcRect/>
          <a:stretch>
            <a:fillRect/>
          </a:stretch>
        </p:blipFill>
        <p:spPr bwMode="auto">
          <a:xfrm>
            <a:off x="7059561" y="671123"/>
            <a:ext cx="3313144" cy="5573613"/>
          </a:xfrm>
          <a:prstGeom prst="rect">
            <a:avLst/>
          </a:prstGeom>
          <a:noFill/>
          <a:ln>
            <a:noFill/>
          </a:ln>
        </p:spPr>
      </p:pic>
    </p:spTree>
    <p:extLst>
      <p:ext uri="{BB962C8B-B14F-4D97-AF65-F5344CB8AC3E}">
        <p14:creationId xmlns:p14="http://schemas.microsoft.com/office/powerpoint/2010/main" val="2781106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p:nvPr/>
        </p:nvSpPr>
        <p:spPr>
          <a:xfrm>
            <a:off x="0" y="0"/>
            <a:ext cx="12192000" cy="6858000"/>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0" name="Shape 240"/>
          <p:cNvSpPr/>
          <p:nvPr/>
        </p:nvSpPr>
        <p:spPr>
          <a:xfrm>
            <a:off x="4795736" y="0"/>
            <a:ext cx="7396264" cy="6858000"/>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1" name="Shape 241"/>
          <p:cNvSpPr/>
          <p:nvPr/>
        </p:nvSpPr>
        <p:spPr>
          <a:xfrm>
            <a:off x="8132921" y="0"/>
            <a:ext cx="4059079"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2" name="Shape 242"/>
          <p:cNvSpPr/>
          <p:nvPr/>
        </p:nvSpPr>
        <p:spPr>
          <a:xfrm rot="10800000" flipH="1">
            <a:off x="8132921" y="3187343"/>
            <a:ext cx="1105119" cy="506624"/>
          </a:xfrm>
          <a:custGeom>
            <a:avLst/>
            <a:gdLst/>
            <a:ahLst/>
            <a:cxnLst/>
            <a:rect l="0" t="0" r="0" b="0"/>
            <a:pathLst>
              <a:path w="1105119" h="506624" extrusionOk="0">
                <a:moveTo>
                  <a:pt x="0" y="506624"/>
                </a:moveTo>
                <a:lnTo>
                  <a:pt x="759132" y="505572"/>
                </a:lnTo>
                <a:lnTo>
                  <a:pt x="849827" y="505572"/>
                </a:lnTo>
                <a:cubicBezTo>
                  <a:pt x="854636" y="505572"/>
                  <a:pt x="859446" y="500804"/>
                  <a:pt x="864083" y="500804"/>
                </a:cubicBezTo>
                <a:cubicBezTo>
                  <a:pt x="864083" y="496035"/>
                  <a:pt x="869065" y="496035"/>
                  <a:pt x="869065" y="496035"/>
                </a:cubicBezTo>
                <a:lnTo>
                  <a:pt x="1098034" y="267092"/>
                </a:lnTo>
                <a:cubicBezTo>
                  <a:pt x="1107481" y="257555"/>
                  <a:pt x="1107481" y="248018"/>
                  <a:pt x="1098034" y="238480"/>
                </a:cubicBezTo>
                <a:lnTo>
                  <a:pt x="869065" y="9537"/>
                </a:lnTo>
                <a:cubicBezTo>
                  <a:pt x="867519" y="7914"/>
                  <a:pt x="865629" y="6392"/>
                  <a:pt x="864083" y="4769"/>
                </a:cubicBezTo>
                <a:cubicBezTo>
                  <a:pt x="859446" y="0"/>
                  <a:pt x="854636" y="0"/>
                  <a:pt x="849827" y="0"/>
                </a:cubicBezTo>
                <a:lnTo>
                  <a:pt x="759132" y="0"/>
                </a:lnTo>
                <a:lnTo>
                  <a:pt x="0" y="2157"/>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 name="Shape 243"/>
          <p:cNvSpPr txBox="1">
            <a:spLocks noGrp="1"/>
          </p:cNvSpPr>
          <p:nvPr>
            <p:ph type="title"/>
          </p:nvPr>
        </p:nvSpPr>
        <p:spPr>
          <a:xfrm>
            <a:off x="9392813" y="3101093"/>
            <a:ext cx="2454052" cy="30293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200"/>
              <a:buFont typeface="Century Gothic"/>
              <a:buNone/>
            </a:pPr>
            <a:r>
              <a:rPr lang="en-US" sz="3200" b="0" i="0" u="none" strike="noStrike" cap="none" dirty="0">
                <a:solidFill>
                  <a:schemeClr val="lt1"/>
                </a:solidFill>
                <a:latin typeface="Century Gothic"/>
                <a:ea typeface="Century Gothic"/>
                <a:cs typeface="Century Gothic"/>
                <a:sym typeface="Century Gothic"/>
              </a:rPr>
              <a:t>Objectives</a:t>
            </a:r>
            <a:endParaRPr dirty="0"/>
          </a:p>
        </p:txBody>
      </p:sp>
      <p:grpSp>
        <p:nvGrpSpPr>
          <p:cNvPr id="244" name="Shape 244"/>
          <p:cNvGrpSpPr/>
          <p:nvPr/>
        </p:nvGrpSpPr>
        <p:grpSpPr>
          <a:xfrm>
            <a:off x="616444" y="248478"/>
            <a:ext cx="7275226" cy="6261652"/>
            <a:chOff x="0" y="495795"/>
            <a:chExt cx="6832212" cy="5465769"/>
          </a:xfrm>
        </p:grpSpPr>
        <p:sp>
          <p:nvSpPr>
            <p:cNvPr id="245" name="Shape 245"/>
            <p:cNvSpPr/>
            <p:nvPr/>
          </p:nvSpPr>
          <p:spPr>
            <a:xfrm>
              <a:off x="0" y="495795"/>
              <a:ext cx="6832212" cy="5465769"/>
            </a:xfrm>
            <a:prstGeom prst="homePlate">
              <a:avLst>
                <a:gd name="adj" fmla="val 25000"/>
              </a:avLst>
            </a:prstGeom>
            <a:gradFill>
              <a:gsLst>
                <a:gs pos="0">
                  <a:srgbClr val="AD6C3E"/>
                </a:gs>
                <a:gs pos="100000">
                  <a:srgbClr val="96540C"/>
                </a:gs>
              </a:gsLst>
              <a:lin ang="5400000" scaled="0"/>
            </a:gradFill>
            <a:ln>
              <a:noFill/>
            </a:ln>
            <a:effectLst>
              <a:outerShdw blurRad="38100" dist="25400" dir="5400000" rotWithShape="0">
                <a:srgbClr val="000000">
                  <a:alpha val="2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 name="Shape 246"/>
            <p:cNvSpPr txBox="1"/>
            <p:nvPr/>
          </p:nvSpPr>
          <p:spPr>
            <a:xfrm>
              <a:off x="0" y="495795"/>
              <a:ext cx="6148991" cy="5465769"/>
            </a:xfrm>
            <a:prstGeom prst="rect">
              <a:avLst/>
            </a:prstGeom>
            <a:noFill/>
            <a:ln>
              <a:noFill/>
            </a:ln>
          </p:spPr>
          <p:txBody>
            <a:bodyPr spcFirstLastPara="1" wrap="square" lIns="241025" tIns="55875" rIns="964100" bIns="55875" anchor="t" anchorCtr="0">
              <a:noAutofit/>
            </a:bodyPr>
            <a:lstStyle/>
            <a:p>
              <a:pPr marL="457200" lvl="0" indent="-457200">
                <a:lnSpc>
                  <a:spcPct val="90000"/>
                </a:lnSpc>
                <a:buClr>
                  <a:schemeClr val="lt1"/>
                </a:buClr>
                <a:buSzPts val="2200"/>
                <a:buFont typeface="Arial" panose="020B0604020202020204" pitchFamily="34" charset="0"/>
                <a:buChar char="•"/>
              </a:pPr>
              <a:endParaRPr lang="en-US" sz="2000" dirty="0" smtClean="0">
                <a:solidFill>
                  <a:schemeClr val="lt1"/>
                </a:solidFill>
                <a:latin typeface="Century Gothic"/>
                <a:ea typeface="Century Gothic"/>
                <a:cs typeface="Century Gothic"/>
                <a:sym typeface="Century Gothic"/>
              </a:endParaRPr>
            </a:p>
            <a:p>
              <a:pPr marL="457200" lvl="0" indent="-457200">
                <a:lnSpc>
                  <a:spcPct val="90000"/>
                </a:lnSpc>
                <a:buClr>
                  <a:schemeClr val="lt1"/>
                </a:buClr>
                <a:buSzPts val="2200"/>
                <a:buFont typeface="Arial" panose="020B0604020202020204" pitchFamily="34" charset="0"/>
                <a:buChar char="•"/>
              </a:pPr>
              <a:r>
                <a:rPr lang="en-US" sz="2000" dirty="0" smtClean="0">
                  <a:solidFill>
                    <a:schemeClr val="lt1"/>
                  </a:solidFill>
                  <a:latin typeface="Century Gothic"/>
                  <a:ea typeface="Century Gothic"/>
                  <a:cs typeface="Century Gothic"/>
                  <a:sym typeface="Century Gothic"/>
                </a:rPr>
                <a:t>Cross-platform </a:t>
              </a:r>
              <a:r>
                <a:rPr lang="en-US" sz="2000" dirty="0">
                  <a:solidFill>
                    <a:schemeClr val="lt1"/>
                  </a:solidFill>
                  <a:latin typeface="Century Gothic"/>
                  <a:ea typeface="Century Gothic"/>
                  <a:cs typeface="Century Gothic"/>
                  <a:sym typeface="Century Gothic"/>
                </a:rPr>
                <a:t>mobile app using </a:t>
              </a:r>
              <a:r>
                <a:rPr lang="en-US" sz="2000" b="1" dirty="0">
                  <a:solidFill>
                    <a:schemeClr val="lt1"/>
                  </a:solidFill>
                  <a:latin typeface="Century Gothic"/>
                  <a:ea typeface="Century Gothic"/>
                  <a:cs typeface="Century Gothic"/>
                  <a:sym typeface="Century Gothic"/>
                </a:rPr>
                <a:t>Flutter</a:t>
              </a:r>
              <a:r>
                <a:rPr lang="en-US" sz="2000" dirty="0">
                  <a:solidFill>
                    <a:schemeClr val="lt1"/>
                  </a:solidFill>
                  <a:latin typeface="Century Gothic"/>
                  <a:ea typeface="Century Gothic"/>
                  <a:cs typeface="Century Gothic"/>
                  <a:sym typeface="Century Gothic"/>
                </a:rPr>
                <a:t> </a:t>
              </a:r>
              <a:r>
                <a:rPr lang="en-US" sz="2000" dirty="0" smtClean="0">
                  <a:solidFill>
                    <a:schemeClr val="lt1"/>
                  </a:solidFill>
                  <a:latin typeface="Century Gothic"/>
                  <a:ea typeface="Century Gothic"/>
                  <a:cs typeface="Century Gothic"/>
                  <a:sym typeface="Century Gothic"/>
                </a:rPr>
                <a:t>is developed to </a:t>
              </a:r>
              <a:r>
                <a:rPr lang="en-US" sz="2000" dirty="0">
                  <a:solidFill>
                    <a:schemeClr val="lt1"/>
                  </a:solidFill>
                  <a:latin typeface="Century Gothic"/>
                  <a:ea typeface="Century Gothic"/>
                  <a:cs typeface="Century Gothic"/>
                  <a:sym typeface="Century Gothic"/>
                </a:rPr>
                <a:t>gather data </a:t>
              </a:r>
              <a:r>
                <a:rPr lang="en-US" sz="2000" dirty="0" smtClean="0">
                  <a:solidFill>
                    <a:schemeClr val="lt1"/>
                  </a:solidFill>
                  <a:latin typeface="Century Gothic"/>
                  <a:ea typeface="Century Gothic"/>
                  <a:cs typeface="Century Gothic"/>
                  <a:sym typeface="Century Gothic"/>
                </a:rPr>
                <a:t>points</a:t>
              </a:r>
            </a:p>
            <a:p>
              <a:pPr marL="457200" lvl="0" indent="-457200">
                <a:lnSpc>
                  <a:spcPct val="90000"/>
                </a:lnSpc>
                <a:buClr>
                  <a:schemeClr val="lt1"/>
                </a:buClr>
                <a:buSzPts val="2200"/>
                <a:buFont typeface="Arial" panose="020B0604020202020204" pitchFamily="34" charset="0"/>
                <a:buChar char="•"/>
              </a:pPr>
              <a:endParaRPr lang="en-US" sz="2000" dirty="0" smtClean="0">
                <a:solidFill>
                  <a:schemeClr val="lt1"/>
                </a:solidFill>
                <a:latin typeface="Century Gothic"/>
                <a:ea typeface="Century Gothic"/>
                <a:cs typeface="Century Gothic"/>
                <a:sym typeface="Century Gothic"/>
              </a:endParaRPr>
            </a:p>
            <a:p>
              <a:pPr marL="457200" lvl="0" indent="-457200">
                <a:lnSpc>
                  <a:spcPct val="90000"/>
                </a:lnSpc>
                <a:buClr>
                  <a:schemeClr val="lt1"/>
                </a:buClr>
                <a:buSzPts val="2200"/>
                <a:buFont typeface="Arial" panose="020B0604020202020204" pitchFamily="34" charset="0"/>
                <a:buChar char="•"/>
              </a:pPr>
              <a:r>
                <a:rPr lang="en-US" sz="2000" dirty="0" smtClean="0">
                  <a:solidFill>
                    <a:schemeClr val="lt1"/>
                  </a:solidFill>
                  <a:latin typeface="Century Gothic"/>
                  <a:ea typeface="Century Gothic"/>
                  <a:cs typeface="Century Gothic"/>
                  <a:sym typeface="Century Gothic"/>
                </a:rPr>
                <a:t>First </a:t>
              </a:r>
              <a:r>
                <a:rPr lang="en-US" sz="2000" dirty="0">
                  <a:solidFill>
                    <a:schemeClr val="lt1"/>
                  </a:solidFill>
                  <a:latin typeface="Century Gothic"/>
                  <a:ea typeface="Century Gothic"/>
                  <a:cs typeface="Century Gothic"/>
                  <a:sym typeface="Century Gothic"/>
                </a:rPr>
                <a:t>experiment captures the time to reach and click a target point, distance to target point, and its width in each of the four quadrants on the </a:t>
              </a:r>
              <a:r>
                <a:rPr lang="en-US" sz="2000" dirty="0" smtClean="0">
                  <a:solidFill>
                    <a:schemeClr val="lt1"/>
                  </a:solidFill>
                  <a:latin typeface="Century Gothic"/>
                  <a:ea typeface="Century Gothic"/>
                  <a:cs typeface="Century Gothic"/>
                  <a:sym typeface="Century Gothic"/>
                </a:rPr>
                <a:t>display</a:t>
              </a:r>
            </a:p>
            <a:p>
              <a:pPr marL="457200" lvl="0" indent="-457200">
                <a:lnSpc>
                  <a:spcPct val="90000"/>
                </a:lnSpc>
                <a:buClr>
                  <a:schemeClr val="lt1"/>
                </a:buClr>
                <a:buSzPts val="2200"/>
                <a:buFont typeface="Arial" panose="020B0604020202020204" pitchFamily="34" charset="0"/>
                <a:buChar char="•"/>
              </a:pPr>
              <a:endParaRPr lang="en-US" sz="2000" dirty="0">
                <a:solidFill>
                  <a:schemeClr val="lt1"/>
                </a:solidFill>
                <a:latin typeface="Century Gothic"/>
                <a:ea typeface="Century Gothic"/>
                <a:cs typeface="Century Gothic"/>
                <a:sym typeface="Century Gothic"/>
              </a:endParaRPr>
            </a:p>
            <a:p>
              <a:pPr marL="457200" lvl="0" indent="-457200">
                <a:lnSpc>
                  <a:spcPct val="90000"/>
                </a:lnSpc>
                <a:buClr>
                  <a:schemeClr val="lt1"/>
                </a:buClr>
                <a:buSzPts val="2200"/>
                <a:buFont typeface="Arial" panose="020B0604020202020204" pitchFamily="34" charset="0"/>
                <a:buChar char="•"/>
              </a:pPr>
              <a:r>
                <a:rPr lang="en-US" sz="2000" dirty="0" smtClean="0">
                  <a:solidFill>
                    <a:schemeClr val="lt1"/>
                  </a:solidFill>
                  <a:latin typeface="Century Gothic"/>
                  <a:ea typeface="Century Gothic"/>
                  <a:cs typeface="Century Gothic"/>
                  <a:sym typeface="Century Gothic"/>
                </a:rPr>
                <a:t>Second </a:t>
              </a:r>
              <a:r>
                <a:rPr lang="en-US" sz="2000" dirty="0">
                  <a:solidFill>
                    <a:schemeClr val="lt1"/>
                  </a:solidFill>
                  <a:latin typeface="Century Gothic"/>
                  <a:ea typeface="Century Gothic"/>
                  <a:cs typeface="Century Gothic"/>
                  <a:sym typeface="Century Gothic"/>
                </a:rPr>
                <a:t>experiment measures accuracy via timing features and touchscreen features with dropdown </a:t>
              </a:r>
              <a:r>
                <a:rPr lang="en-US" sz="2000" dirty="0" smtClean="0">
                  <a:solidFill>
                    <a:schemeClr val="lt1"/>
                  </a:solidFill>
                  <a:latin typeface="Century Gothic"/>
                  <a:ea typeface="Century Gothic"/>
                  <a:cs typeface="Century Gothic"/>
                  <a:sym typeface="Century Gothic"/>
                </a:rPr>
                <a:t>menu</a:t>
              </a:r>
            </a:p>
            <a:p>
              <a:pPr marL="457200" lvl="0" indent="-457200">
                <a:lnSpc>
                  <a:spcPct val="90000"/>
                </a:lnSpc>
                <a:buClr>
                  <a:schemeClr val="lt1"/>
                </a:buClr>
                <a:buSzPts val="2200"/>
                <a:buFont typeface="Arial" panose="020B0604020202020204" pitchFamily="34" charset="0"/>
                <a:buChar char="•"/>
              </a:pPr>
              <a:endParaRPr lang="en-US" sz="2000" dirty="0">
                <a:solidFill>
                  <a:schemeClr val="lt1"/>
                </a:solidFill>
                <a:latin typeface="Century Gothic"/>
                <a:ea typeface="Century Gothic"/>
                <a:cs typeface="Century Gothic"/>
                <a:sym typeface="Century Gothic"/>
              </a:endParaRPr>
            </a:p>
            <a:p>
              <a:pPr marL="457200" lvl="0" indent="-457200">
                <a:lnSpc>
                  <a:spcPct val="90000"/>
                </a:lnSpc>
                <a:buClr>
                  <a:schemeClr val="lt1"/>
                </a:buClr>
                <a:buSzPts val="2200"/>
                <a:buFont typeface="Arial" panose="020B0604020202020204" pitchFamily="34" charset="0"/>
                <a:buChar char="•"/>
              </a:pPr>
              <a:r>
                <a:rPr lang="en-US" sz="2000" dirty="0" smtClean="0">
                  <a:solidFill>
                    <a:schemeClr val="lt1"/>
                  </a:solidFill>
                  <a:latin typeface="Century Gothic"/>
                  <a:ea typeface="Century Gothic"/>
                  <a:cs typeface="Century Gothic"/>
                  <a:sym typeface="Century Gothic"/>
                </a:rPr>
                <a:t>Experiment </a:t>
              </a:r>
              <a:r>
                <a:rPr lang="en-US" sz="2000" dirty="0">
                  <a:solidFill>
                    <a:schemeClr val="lt1"/>
                  </a:solidFill>
                  <a:latin typeface="Century Gothic"/>
                  <a:ea typeface="Century Gothic"/>
                  <a:cs typeface="Century Gothic"/>
                  <a:sym typeface="Century Gothic"/>
                </a:rPr>
                <a:t>three checks for screen visibility. Timing and response speed are addressed by designing mirror image screens asking subject to click on specified object from each </a:t>
              </a:r>
              <a:r>
                <a:rPr lang="en-US" sz="2000" dirty="0" smtClean="0">
                  <a:solidFill>
                    <a:schemeClr val="lt1"/>
                  </a:solidFill>
                  <a:latin typeface="Century Gothic"/>
                  <a:ea typeface="Century Gothic"/>
                  <a:cs typeface="Century Gothic"/>
                  <a:sym typeface="Century Gothic"/>
                </a:rPr>
                <a:t>image</a:t>
              </a:r>
              <a:endParaRPr lang="en-US" sz="2000" dirty="0">
                <a:solidFill>
                  <a:schemeClr val="lt1"/>
                </a:solidFill>
                <a:latin typeface="Century Gothic"/>
                <a:ea typeface="Century Gothic"/>
                <a:cs typeface="Century Gothic"/>
                <a:sym typeface="Century Gothic"/>
              </a:endParaRPr>
            </a:p>
          </p:txBody>
        </p:sp>
      </p:grpSp>
    </p:spTree>
    <p:extLst>
      <p:ext uri="{BB962C8B-B14F-4D97-AF65-F5344CB8AC3E}">
        <p14:creationId xmlns:p14="http://schemas.microsoft.com/office/powerpoint/2010/main" val="235292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lvl="0">
              <a:buClr>
                <a:srgbClr val="FEFFFF"/>
              </a:buClr>
              <a:buSzPts val="4000"/>
            </a:pPr>
            <a:r>
              <a:rPr lang="en-US" sz="4000" dirty="0">
                <a:solidFill>
                  <a:srgbClr val="FEFFFF"/>
                </a:solidFill>
              </a:rPr>
              <a:t>Experiment Repeat Instructions</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260258" y="855406"/>
            <a:ext cx="6410631" cy="5389330"/>
          </a:xfrm>
        </p:spPr>
        <p:txBody>
          <a:bodyPr/>
          <a:lstStyle/>
          <a:p>
            <a:r>
              <a:rPr lang="en-US" sz="2400" dirty="0">
                <a:latin typeface="Times New Roman" panose="02020603050405020304" pitchFamily="18" charset="0"/>
                <a:ea typeface="SimSun" panose="02010600030101010101" pitchFamily="2" charset="-122"/>
              </a:rPr>
              <a:t>After all the three experiments are completed by the subject using the dominant hand, another screen </a:t>
            </a:r>
            <a:r>
              <a:rPr lang="en-US" sz="2400" dirty="0" smtClean="0">
                <a:latin typeface="Times New Roman" panose="02020603050405020304" pitchFamily="18" charset="0"/>
                <a:ea typeface="SimSun" panose="02010600030101010101" pitchFamily="2" charset="-122"/>
              </a:rPr>
              <a:t>is </a:t>
            </a:r>
            <a:r>
              <a:rPr lang="en-US" sz="2400" dirty="0">
                <a:latin typeface="Times New Roman" panose="02020603050405020304" pitchFamily="18" charset="0"/>
                <a:ea typeface="SimSun" panose="02010600030101010101" pitchFamily="2" charset="-122"/>
              </a:rPr>
              <a:t>rendered on the screen to tell the subject to again start performing all the experiments using the non-dominant </a:t>
            </a:r>
            <a:r>
              <a:rPr lang="en-US" sz="2400" dirty="0" smtClean="0">
                <a:latin typeface="Times New Roman" panose="02020603050405020304" pitchFamily="18" charset="0"/>
                <a:ea typeface="SimSun" panose="02010600030101010101" pitchFamily="2" charset="-122"/>
              </a:rPr>
              <a:t>hand</a:t>
            </a:r>
          </a:p>
          <a:p>
            <a:r>
              <a:rPr lang="en-US" sz="2400" dirty="0" smtClean="0">
                <a:latin typeface="Times New Roman" panose="02020603050405020304" pitchFamily="18" charset="0"/>
                <a:ea typeface="SimSun" panose="02010600030101010101" pitchFamily="2" charset="-122"/>
              </a:rPr>
              <a:t>When </a:t>
            </a:r>
            <a:r>
              <a:rPr lang="en-US" sz="2400" dirty="0">
                <a:latin typeface="Times New Roman" panose="02020603050405020304" pitchFamily="18" charset="0"/>
                <a:ea typeface="SimSun" panose="02010600030101010101" pitchFamily="2" charset="-122"/>
              </a:rPr>
              <a:t>subject clicks on Start, they are taken to the experiment one instruction screen and the subject performs all the experiments </a:t>
            </a:r>
            <a:r>
              <a:rPr lang="en-US" sz="2400" dirty="0" smtClean="0">
                <a:latin typeface="Times New Roman" panose="02020603050405020304" pitchFamily="18" charset="0"/>
                <a:ea typeface="SimSun" panose="02010600030101010101" pitchFamily="2" charset="-122"/>
              </a:rPr>
              <a:t>again</a:t>
            </a:r>
          </a:p>
          <a:p>
            <a:r>
              <a:rPr lang="en-US" sz="2400" dirty="0" smtClean="0">
                <a:latin typeface="Times New Roman" panose="02020603050405020304" pitchFamily="18" charset="0"/>
                <a:ea typeface="SimSun" panose="02010600030101010101" pitchFamily="2" charset="-122"/>
              </a:rPr>
              <a:t> </a:t>
            </a:r>
            <a:r>
              <a:rPr lang="en-US" sz="2400" dirty="0">
                <a:latin typeface="Times New Roman" panose="02020603050405020304" pitchFamily="18" charset="0"/>
                <a:ea typeface="SimSun" panose="02010600030101010101" pitchFamily="2" charset="-122"/>
              </a:rPr>
              <a:t>The researcher is supposed to monitor that the subject is using the non-dominant hand this time. </a:t>
            </a:r>
            <a:endParaRPr lang="en-US" sz="2400" dirty="0"/>
          </a:p>
        </p:txBody>
      </p:sp>
    </p:spTree>
    <p:extLst>
      <p:ext uri="{BB962C8B-B14F-4D97-AF65-F5344CB8AC3E}">
        <p14:creationId xmlns:p14="http://schemas.microsoft.com/office/powerpoint/2010/main" val="2144034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0" y="29031"/>
            <a:ext cx="12192000" cy="6854038"/>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Thank You Screen</a:t>
            </a:r>
            <a:endParaRPr dirty="0"/>
          </a:p>
        </p:txBody>
      </p:sp>
      <p:pic>
        <p:nvPicPr>
          <p:cNvPr id="35" name="Picture 34" descr="C:\Users\adite\Desktop\Project II\Q3\ScreenShots - Q3\12.png"/>
          <p:cNvPicPr/>
          <p:nvPr/>
        </p:nvPicPr>
        <p:blipFill>
          <a:blip r:embed="rId3">
            <a:extLst>
              <a:ext uri="{28A0092B-C50C-407E-A947-70E740481C1C}">
                <a14:useLocalDpi xmlns:a14="http://schemas.microsoft.com/office/drawing/2010/main" val="0"/>
              </a:ext>
            </a:extLst>
          </a:blip>
          <a:srcRect/>
          <a:stretch>
            <a:fillRect/>
          </a:stretch>
        </p:blipFill>
        <p:spPr bwMode="auto">
          <a:xfrm>
            <a:off x="7216877" y="453819"/>
            <a:ext cx="3296357" cy="5622515"/>
          </a:xfrm>
          <a:prstGeom prst="rect">
            <a:avLst/>
          </a:prstGeom>
          <a:noFill/>
          <a:ln>
            <a:noFill/>
          </a:ln>
        </p:spPr>
      </p:pic>
    </p:spTree>
    <p:extLst>
      <p:ext uri="{BB962C8B-B14F-4D97-AF65-F5344CB8AC3E}">
        <p14:creationId xmlns:p14="http://schemas.microsoft.com/office/powerpoint/2010/main" val="1187744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0" y="29031"/>
            <a:ext cx="12192000" cy="6854038"/>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EFFFF"/>
              </a:buClr>
              <a:buSzPts val="4000"/>
              <a:buFont typeface="Century Gothic"/>
              <a:buNone/>
            </a:pPr>
            <a:r>
              <a:rPr lang="en-US" sz="4000" b="0" i="0" u="none" strike="noStrike" cap="none" dirty="0" smtClean="0">
                <a:solidFill>
                  <a:srgbClr val="FEFFFF"/>
                </a:solidFill>
                <a:latin typeface="Century Gothic"/>
                <a:ea typeface="Century Gothic"/>
                <a:cs typeface="Century Gothic"/>
                <a:sym typeface="Century Gothic"/>
              </a:rPr>
              <a:t>App Demo</a:t>
            </a:r>
            <a:endParaRPr dirty="0"/>
          </a:p>
        </p:txBody>
      </p:sp>
      <p:pic>
        <p:nvPicPr>
          <p:cNvPr id="2" name="Final HCI Ap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45850" y="149417"/>
            <a:ext cx="2981657" cy="6083180"/>
          </a:xfrm>
          <a:prstGeom prst="rect">
            <a:avLst/>
          </a:prstGeom>
        </p:spPr>
      </p:pic>
    </p:spTree>
    <p:extLst>
      <p:ext uri="{BB962C8B-B14F-4D97-AF65-F5344CB8AC3E}">
        <p14:creationId xmlns:p14="http://schemas.microsoft.com/office/powerpoint/2010/main" val="18226251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p:nvPr/>
        </p:nvSpPr>
        <p:spPr>
          <a:xfrm>
            <a:off x="4795736" y="19878"/>
            <a:ext cx="7396264" cy="6858000"/>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69" name="Shape 269"/>
          <p:cNvSpPr/>
          <p:nvPr/>
        </p:nvSpPr>
        <p:spPr>
          <a:xfrm>
            <a:off x="685731" y="0"/>
            <a:ext cx="4059079"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70" name="Shape 270"/>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1" name="Shape 271"/>
          <p:cNvSpPr txBox="1">
            <a:spLocks noGrp="1"/>
          </p:cNvSpPr>
          <p:nvPr>
            <p:ph type="title"/>
          </p:nvPr>
        </p:nvSpPr>
        <p:spPr>
          <a:xfrm>
            <a:off x="1259892" y="3101093"/>
            <a:ext cx="2712339" cy="30293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200"/>
              <a:buFont typeface="Century Gothic"/>
              <a:buNone/>
            </a:pPr>
            <a:r>
              <a:rPr lang="en-US" sz="3200" b="0" i="0" u="none" strike="noStrike" cap="none" dirty="0" smtClean="0">
                <a:solidFill>
                  <a:schemeClr val="lt1"/>
                </a:solidFill>
                <a:latin typeface="Century Gothic"/>
                <a:ea typeface="Century Gothic"/>
                <a:cs typeface="Century Gothic"/>
                <a:sym typeface="Century Gothic"/>
              </a:rPr>
              <a:t>Hypothesis II</a:t>
            </a:r>
            <a:endParaRPr dirty="0"/>
          </a:p>
        </p:txBody>
      </p:sp>
      <p:grpSp>
        <p:nvGrpSpPr>
          <p:cNvPr id="272" name="Shape 272"/>
          <p:cNvGrpSpPr/>
          <p:nvPr/>
        </p:nvGrpSpPr>
        <p:grpSpPr>
          <a:xfrm>
            <a:off x="4968414" y="108715"/>
            <a:ext cx="7050908" cy="6567388"/>
            <a:chOff x="0" y="1509"/>
            <a:chExt cx="6832212" cy="3136320"/>
          </a:xfrm>
        </p:grpSpPr>
        <p:sp>
          <p:nvSpPr>
            <p:cNvPr id="273" name="Shape 273"/>
            <p:cNvSpPr/>
            <p:nvPr/>
          </p:nvSpPr>
          <p:spPr>
            <a:xfrm>
              <a:off x="0" y="1509"/>
              <a:ext cx="6832212" cy="1010880"/>
            </a:xfrm>
            <a:prstGeom prst="roundRect">
              <a:avLst>
                <a:gd name="adj" fmla="val 16667"/>
              </a:avLst>
            </a:prstGeom>
            <a:gradFill>
              <a:gsLst>
                <a:gs pos="0">
                  <a:srgbClr val="A78F65"/>
                </a:gs>
                <a:gs pos="100000">
                  <a:srgbClr val="937949"/>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2000"/>
            </a:p>
          </p:txBody>
        </p:sp>
        <p:sp>
          <p:nvSpPr>
            <p:cNvPr id="274" name="Shape 274"/>
            <p:cNvSpPr txBox="1"/>
            <p:nvPr/>
          </p:nvSpPr>
          <p:spPr>
            <a:xfrm>
              <a:off x="49347" y="50855"/>
              <a:ext cx="6733518" cy="911129"/>
            </a:xfrm>
            <a:prstGeom prst="rect">
              <a:avLst/>
            </a:prstGeom>
            <a:noFill/>
            <a:ln>
              <a:noFill/>
            </a:ln>
          </p:spPr>
          <p:txBody>
            <a:bodyPr spcFirstLastPara="1" wrap="square" lIns="68575" tIns="68575" rIns="68575" bIns="68575" anchor="ctr" anchorCtr="0">
              <a:noAutofit/>
            </a:bodyPr>
            <a:lstStyle/>
            <a:p>
              <a:pPr lvl="0">
                <a:lnSpc>
                  <a:spcPct val="90000"/>
                </a:lnSpc>
                <a:buClr>
                  <a:schemeClr val="lt1"/>
                </a:buClr>
                <a:buSzPts val="1800"/>
              </a:pPr>
              <a:r>
                <a:rPr lang="en-US" sz="2000" dirty="0">
                  <a:solidFill>
                    <a:schemeClr val="lt1"/>
                  </a:solidFill>
                  <a:latin typeface="Century Gothic"/>
                  <a:ea typeface="Century Gothic"/>
                  <a:cs typeface="Century Gothic"/>
                  <a:sym typeface="Century Gothic"/>
                </a:rPr>
                <a:t>Mobile devices’ native touchscreen and timing features will yield authentication biometrics for each subject</a:t>
              </a:r>
              <a:endParaRPr sz="2000" dirty="0"/>
            </a:p>
          </p:txBody>
        </p:sp>
        <p:sp>
          <p:nvSpPr>
            <p:cNvPr id="275" name="Shape 275"/>
            <p:cNvSpPr/>
            <p:nvPr/>
          </p:nvSpPr>
          <p:spPr>
            <a:xfrm>
              <a:off x="0" y="1064229"/>
              <a:ext cx="6832212" cy="1010880"/>
            </a:xfrm>
            <a:prstGeom prst="roundRect">
              <a:avLst>
                <a:gd name="adj" fmla="val 16667"/>
              </a:avLst>
            </a:prstGeom>
            <a:gradFill>
              <a:gsLst>
                <a:gs pos="0">
                  <a:srgbClr val="A29664"/>
                </a:gs>
                <a:gs pos="100000">
                  <a:srgbClr val="8D804A"/>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2000"/>
            </a:p>
          </p:txBody>
        </p:sp>
        <p:sp>
          <p:nvSpPr>
            <p:cNvPr id="276" name="Shape 276"/>
            <p:cNvSpPr txBox="1"/>
            <p:nvPr/>
          </p:nvSpPr>
          <p:spPr>
            <a:xfrm>
              <a:off x="49347" y="1121440"/>
              <a:ext cx="6733518" cy="904321"/>
            </a:xfrm>
            <a:prstGeom prst="rect">
              <a:avLst/>
            </a:prstGeom>
            <a:noFill/>
            <a:ln>
              <a:noFill/>
            </a:ln>
          </p:spPr>
          <p:txBody>
            <a:bodyPr spcFirstLastPara="1" wrap="square" lIns="68575" tIns="68575" rIns="68575" bIns="68575" anchor="ctr" anchorCtr="0">
              <a:noAutofit/>
            </a:bodyPr>
            <a:lstStyle/>
            <a:p>
              <a:pPr lvl="0">
                <a:lnSpc>
                  <a:spcPct val="90000"/>
                </a:lnSpc>
                <a:buClr>
                  <a:schemeClr val="lt1"/>
                </a:buClr>
                <a:buSzPts val="1800"/>
              </a:pPr>
              <a:r>
                <a:rPr lang="en-US" sz="2000" dirty="0">
                  <a:solidFill>
                    <a:schemeClr val="lt1"/>
                  </a:solidFill>
                  <a:latin typeface="Century Gothic"/>
                  <a:ea typeface="Century Gothic"/>
                  <a:cs typeface="Century Gothic"/>
                  <a:sym typeface="Century Gothic"/>
                </a:rPr>
                <a:t>Authentication - Phase 2 will use </a:t>
              </a:r>
              <a:r>
                <a:rPr lang="en-US" sz="2000" dirty="0" smtClean="0">
                  <a:solidFill>
                    <a:schemeClr val="lt1"/>
                  </a:solidFill>
                  <a:latin typeface="Century Gothic"/>
                  <a:ea typeface="Century Gothic"/>
                  <a:cs typeface="Century Gothic"/>
                  <a:sym typeface="Century Gothic"/>
                </a:rPr>
                <a:t>data visualization machine </a:t>
              </a:r>
              <a:r>
                <a:rPr lang="en-US" sz="2000" dirty="0">
                  <a:solidFill>
                    <a:schemeClr val="lt1"/>
                  </a:solidFill>
                  <a:latin typeface="Century Gothic"/>
                  <a:ea typeface="Century Gothic"/>
                  <a:cs typeface="Century Gothic"/>
                  <a:sym typeface="Century Gothic"/>
                </a:rPr>
                <a:t>learning on each user to see if these yield any significant authenticating biometrics</a:t>
              </a:r>
              <a:endParaRPr sz="2000" dirty="0"/>
            </a:p>
          </p:txBody>
        </p:sp>
        <p:sp>
          <p:nvSpPr>
            <p:cNvPr id="277" name="Shape 277"/>
            <p:cNvSpPr/>
            <p:nvPr/>
          </p:nvSpPr>
          <p:spPr>
            <a:xfrm>
              <a:off x="0" y="2126949"/>
              <a:ext cx="6832212" cy="1010880"/>
            </a:xfrm>
            <a:prstGeom prst="roundRect">
              <a:avLst>
                <a:gd name="adj" fmla="val 16667"/>
              </a:avLst>
            </a:prstGeom>
            <a:gradFill>
              <a:gsLst>
                <a:gs pos="0">
                  <a:srgbClr val="9B9C62"/>
                </a:gs>
                <a:gs pos="100000">
                  <a:srgbClr val="84864A"/>
                </a:gs>
              </a:gsLst>
              <a:lin ang="5400000" scaled="0"/>
            </a:gradFill>
            <a:ln>
              <a:noFill/>
            </a:ln>
            <a:effectLst>
              <a:outerShdw blurRad="50800" dist="38100" dir="5400000" rotWithShape="0">
                <a:srgbClr val="000000">
                  <a:alpha val="6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sz="2000"/>
            </a:p>
          </p:txBody>
        </p:sp>
        <p:sp>
          <p:nvSpPr>
            <p:cNvPr id="278" name="Shape 278"/>
            <p:cNvSpPr txBox="1"/>
            <p:nvPr/>
          </p:nvSpPr>
          <p:spPr>
            <a:xfrm>
              <a:off x="49347" y="2176296"/>
              <a:ext cx="6733518" cy="912186"/>
            </a:xfrm>
            <a:prstGeom prst="rect">
              <a:avLst/>
            </a:prstGeom>
            <a:noFill/>
            <a:ln>
              <a:noFill/>
            </a:ln>
          </p:spPr>
          <p:txBody>
            <a:bodyPr spcFirstLastPara="1" wrap="square" lIns="68575" tIns="68575" rIns="68575" bIns="68575" anchor="ctr" anchorCtr="0">
              <a:noAutofit/>
            </a:bodyPr>
            <a:lstStyle/>
            <a:p>
              <a:pPr lvl="0">
                <a:lnSpc>
                  <a:spcPct val="90000"/>
                </a:lnSpc>
                <a:buClr>
                  <a:schemeClr val="lt1"/>
                </a:buClr>
                <a:buSzPts val="1800"/>
              </a:pPr>
              <a:r>
                <a:rPr lang="en-US" sz="2000" dirty="0">
                  <a:solidFill>
                    <a:schemeClr val="lt1"/>
                  </a:solidFill>
                  <a:latin typeface="Century Gothic"/>
                  <a:ea typeface="Century Gothic"/>
                  <a:cs typeface="Century Gothic"/>
                  <a:sym typeface="Century Gothic"/>
                </a:rPr>
                <a:t>Built-in </a:t>
              </a:r>
              <a:r>
                <a:rPr lang="en-US" sz="2000" dirty="0" smtClean="0">
                  <a:solidFill>
                    <a:schemeClr val="lt1"/>
                  </a:solidFill>
                  <a:latin typeface="Century Gothic"/>
                  <a:ea typeface="Century Gothic"/>
                  <a:cs typeface="Century Gothic"/>
                  <a:sym typeface="Century Gothic"/>
                </a:rPr>
                <a:t>sensors: </a:t>
              </a:r>
              <a:endParaRPr lang="en-US" sz="2000" dirty="0">
                <a:solidFill>
                  <a:schemeClr val="lt1"/>
                </a:solidFill>
                <a:latin typeface="Century Gothic"/>
                <a:ea typeface="Century Gothic"/>
                <a:cs typeface="Century Gothic"/>
                <a:sym typeface="Century Gothic"/>
              </a:endParaRPr>
            </a:p>
            <a:p>
              <a:pPr marL="342900" lvl="0" indent="-342900">
                <a:lnSpc>
                  <a:spcPct val="90000"/>
                </a:lnSpc>
                <a:buClr>
                  <a:schemeClr val="lt1"/>
                </a:buClr>
                <a:buSzPts val="1800"/>
                <a:buFont typeface="Arial" panose="020B0604020202020204" pitchFamily="34" charset="0"/>
                <a:buChar char="•"/>
              </a:pPr>
              <a:r>
                <a:rPr lang="en-US" sz="2000" dirty="0">
                  <a:solidFill>
                    <a:schemeClr val="lt1"/>
                  </a:solidFill>
                  <a:latin typeface="Century Gothic"/>
                  <a:ea typeface="Century Gothic"/>
                  <a:cs typeface="Century Gothic"/>
                  <a:sym typeface="Century Gothic"/>
                </a:rPr>
                <a:t>Gyroscope and Accelerometer</a:t>
              </a:r>
            </a:p>
            <a:p>
              <a:pPr marL="342900" lvl="0" indent="-342900">
                <a:lnSpc>
                  <a:spcPct val="90000"/>
                </a:lnSpc>
                <a:buClr>
                  <a:schemeClr val="lt1"/>
                </a:buClr>
                <a:buSzPts val="1800"/>
                <a:buFont typeface="Arial" panose="020B0604020202020204" pitchFamily="34" charset="0"/>
                <a:buChar char="•"/>
              </a:pPr>
              <a:r>
                <a:rPr lang="en-US" sz="2000" dirty="0">
                  <a:solidFill>
                    <a:schemeClr val="lt1"/>
                  </a:solidFill>
                  <a:latin typeface="Century Gothic"/>
                  <a:ea typeface="Century Gothic"/>
                  <a:cs typeface="Century Gothic"/>
                  <a:sym typeface="Century Gothic"/>
                </a:rPr>
                <a:t>Flutter pressure property</a:t>
              </a:r>
              <a:endParaRPr sz="2000" dirty="0"/>
            </a:p>
          </p:txBody>
        </p:sp>
      </p:grpSp>
    </p:spTree>
    <p:extLst>
      <p:ext uri="{BB962C8B-B14F-4D97-AF65-F5344CB8AC3E}">
        <p14:creationId xmlns:p14="http://schemas.microsoft.com/office/powerpoint/2010/main" val="306760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lvl="0">
              <a:buClr>
                <a:srgbClr val="FEFFFF"/>
              </a:buClr>
              <a:buSzPts val="4000"/>
            </a:pPr>
            <a:r>
              <a:rPr lang="en-US" sz="4000" dirty="0" smtClean="0">
                <a:solidFill>
                  <a:srgbClr val="FEFFFF"/>
                </a:solidFill>
              </a:rPr>
              <a:t>Firebase: Backend</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404022" y="2575043"/>
            <a:ext cx="6410631" cy="3333136"/>
          </a:xfrm>
        </p:spPr>
        <p:txBody>
          <a:bodyPr/>
          <a:lstStyle/>
          <a:p>
            <a:r>
              <a:rPr lang="en-US" sz="2400" dirty="0">
                <a:latin typeface="Times New Roman" panose="02020603050405020304" pitchFamily="18" charset="0"/>
                <a:ea typeface="SimSun" panose="02010600030101010101" pitchFamily="2" charset="-122"/>
              </a:rPr>
              <a:t>The backend used in the Flutter app is Firebase which stores data in </a:t>
            </a:r>
            <a:r>
              <a:rPr lang="en-US" sz="2400" dirty="0" smtClean="0">
                <a:latin typeface="Times New Roman" panose="02020603050405020304" pitchFamily="18" charset="0"/>
                <a:ea typeface="SimSun" panose="02010600030101010101" pitchFamily="2" charset="-122"/>
              </a:rPr>
              <a:t>json </a:t>
            </a:r>
            <a:r>
              <a:rPr lang="en-US" sz="2400" dirty="0" smtClean="0">
                <a:latin typeface="Times New Roman" panose="02020603050405020304" pitchFamily="18" charset="0"/>
                <a:ea typeface="SimSun" panose="02010600030101010101" pitchFamily="2" charset="-122"/>
              </a:rPr>
              <a:t>format</a:t>
            </a:r>
          </a:p>
          <a:p>
            <a:r>
              <a:rPr lang="en-US" sz="2400" dirty="0" smtClean="0">
                <a:latin typeface="Times New Roman" panose="02020603050405020304" pitchFamily="18" charset="0"/>
                <a:ea typeface="SimSun" panose="02010600030101010101" pitchFamily="2" charset="-122"/>
              </a:rPr>
              <a:t>While </a:t>
            </a:r>
            <a:r>
              <a:rPr lang="en-US" sz="2400" dirty="0">
                <a:latin typeface="Times New Roman" panose="02020603050405020304" pitchFamily="18" charset="0"/>
                <a:ea typeface="SimSun" panose="02010600030101010101" pitchFamily="2" charset="-122"/>
              </a:rPr>
              <a:t>the experiments are conducted on the subject several screen </a:t>
            </a:r>
            <a:r>
              <a:rPr lang="en-US" sz="2400" dirty="0" smtClean="0">
                <a:latin typeface="Times New Roman" panose="02020603050405020304" pitchFamily="18" charset="0"/>
                <a:ea typeface="SimSun" panose="02010600030101010101" pitchFamily="2" charset="-122"/>
              </a:rPr>
              <a:t>features listed for each experiment </a:t>
            </a:r>
            <a:r>
              <a:rPr lang="en-US" sz="2400" dirty="0">
                <a:latin typeface="Times New Roman" panose="02020603050405020304" pitchFamily="18" charset="0"/>
                <a:ea typeface="SimSun" panose="02010600030101010101" pitchFamily="2" charset="-122"/>
              </a:rPr>
              <a:t>are been recorded in the </a:t>
            </a:r>
            <a:r>
              <a:rPr lang="en-US" sz="2400" dirty="0" smtClean="0">
                <a:latin typeface="Times New Roman" panose="02020603050405020304" pitchFamily="18" charset="0"/>
                <a:ea typeface="SimSun" panose="02010600030101010101" pitchFamily="2" charset="-122"/>
              </a:rPr>
              <a:t>database</a:t>
            </a:r>
            <a:endParaRPr lang="en-US" sz="2400" dirty="0"/>
          </a:p>
        </p:txBody>
      </p:sp>
      <p:pic>
        <p:nvPicPr>
          <p:cNvPr id="34" name="Picture 33">
            <a:extLst>
              <a:ext uri="{FF2B5EF4-FFF2-40B4-BE49-F238E27FC236}">
                <a16:creationId xmlns:a16="http://schemas.microsoft.com/office/drawing/2014/main" id="{B4B9045B-3762-4B12-BD7C-F1B95BAE9DF9}"/>
              </a:ext>
            </a:extLst>
          </p:cNvPr>
          <p:cNvPicPr>
            <a:picLocks noChangeAspect="1"/>
          </p:cNvPicPr>
          <p:nvPr/>
        </p:nvPicPr>
        <p:blipFill>
          <a:blip r:embed="rId3"/>
          <a:stretch>
            <a:fillRect/>
          </a:stretch>
        </p:blipFill>
        <p:spPr>
          <a:xfrm>
            <a:off x="7414581" y="849958"/>
            <a:ext cx="2121648" cy="1060824"/>
          </a:xfrm>
          <a:prstGeom prst="rect">
            <a:avLst/>
          </a:prstGeom>
        </p:spPr>
      </p:pic>
    </p:spTree>
    <p:extLst>
      <p:ext uri="{BB962C8B-B14F-4D97-AF65-F5344CB8AC3E}">
        <p14:creationId xmlns:p14="http://schemas.microsoft.com/office/powerpoint/2010/main" val="2894884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lvl="0">
              <a:buClr>
                <a:srgbClr val="FEFFFF"/>
              </a:buClr>
              <a:buSzPts val="4000"/>
            </a:pPr>
            <a:r>
              <a:rPr lang="en-US" sz="4000" dirty="0" smtClean="0">
                <a:solidFill>
                  <a:srgbClr val="FEFFFF"/>
                </a:solidFill>
              </a:rPr>
              <a:t>Python Libraries Used</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446743" y="2916638"/>
            <a:ext cx="6410631" cy="3333136"/>
          </a:xfrm>
        </p:spPr>
        <p:txBody>
          <a:bodyPr/>
          <a:lstStyle/>
          <a:p>
            <a:r>
              <a:rPr lang="en-US" sz="2400" dirty="0" smtClean="0">
                <a:latin typeface="Times New Roman" panose="02020603050405020304" pitchFamily="18" charset="0"/>
                <a:ea typeface="SimSun" panose="02010600030101010101" pitchFamily="2" charset="-122"/>
              </a:rPr>
              <a:t>Python is used for data visualization and machine learning</a:t>
            </a:r>
          </a:p>
          <a:p>
            <a:r>
              <a:rPr lang="en-US" sz="2400" b="1" dirty="0" smtClean="0">
                <a:latin typeface="Times New Roman" panose="02020603050405020304" pitchFamily="18" charset="0"/>
                <a:ea typeface="SimSun" panose="02010600030101010101" pitchFamily="2" charset="-122"/>
              </a:rPr>
              <a:t>Matplotlib</a:t>
            </a:r>
            <a:r>
              <a:rPr lang="en-US" sz="2400" dirty="0" smtClean="0">
                <a:latin typeface="Times New Roman" panose="02020603050405020304" pitchFamily="18" charset="0"/>
                <a:ea typeface="SimSun" panose="02010600030101010101" pitchFamily="2" charset="-122"/>
              </a:rPr>
              <a:t> </a:t>
            </a:r>
            <a:r>
              <a:rPr lang="en-US" sz="2400" dirty="0">
                <a:latin typeface="Times New Roman" panose="02020603050405020304" pitchFamily="18" charset="0"/>
                <a:ea typeface="SimSun" panose="02010600030101010101" pitchFamily="2" charset="-122"/>
              </a:rPr>
              <a:t>is a 2D plotting library. It offers data visualizations in the form of histograms, power spectra, bar charts, and scatterplots with minimal coding </a:t>
            </a:r>
            <a:r>
              <a:rPr lang="en-US" sz="2400" dirty="0" smtClean="0">
                <a:latin typeface="Times New Roman" panose="02020603050405020304" pitchFamily="18" charset="0"/>
                <a:ea typeface="SimSun" panose="02010600030101010101" pitchFamily="2" charset="-122"/>
              </a:rPr>
              <a:t>lines</a:t>
            </a:r>
            <a:endParaRPr lang="en-US" sz="2400" dirty="0"/>
          </a:p>
        </p:txBody>
      </p:sp>
      <p:pic>
        <p:nvPicPr>
          <p:cNvPr id="5122" name="Picture 2" descr="Image result for 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9225" y="594296"/>
            <a:ext cx="2849614" cy="1923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568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lvl="0">
              <a:buClr>
                <a:srgbClr val="FEFFFF"/>
              </a:buClr>
              <a:buSzPts val="4000"/>
            </a:pPr>
            <a:r>
              <a:rPr lang="en-US" sz="4000" dirty="0" smtClean="0">
                <a:solidFill>
                  <a:srgbClr val="FEFFFF"/>
                </a:solidFill>
              </a:rPr>
              <a:t>Data Analysis</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446743" y="228599"/>
            <a:ext cx="6410631" cy="6371741"/>
          </a:xfrm>
        </p:spPr>
        <p:txBody>
          <a:bodyPr/>
          <a:lstStyle/>
          <a:p>
            <a:r>
              <a:rPr lang="en-US" sz="2400" dirty="0">
                <a:latin typeface="Times New Roman" panose="02020603050405020304" pitchFamily="18" charset="0"/>
                <a:ea typeface="SimSun" panose="02010600030101010101" pitchFamily="2" charset="-122"/>
              </a:rPr>
              <a:t>Since the time was limited the data collected is quite limited and the data analysis was not possible for all the experiments and </a:t>
            </a:r>
            <a:r>
              <a:rPr lang="en-US" sz="2400" dirty="0" smtClean="0">
                <a:latin typeface="Times New Roman" panose="02020603050405020304" pitchFamily="18" charset="0"/>
                <a:ea typeface="SimSun" panose="02010600030101010101" pitchFamily="2" charset="-122"/>
              </a:rPr>
              <a:t>features</a:t>
            </a:r>
          </a:p>
          <a:p>
            <a:r>
              <a:rPr lang="en-US" sz="2400" dirty="0" smtClean="0">
                <a:latin typeface="Times New Roman" panose="02020603050405020304" pitchFamily="18" charset="0"/>
                <a:ea typeface="SimSun" panose="02010600030101010101" pitchFamily="2" charset="-122"/>
              </a:rPr>
              <a:t>The </a:t>
            </a:r>
            <a:r>
              <a:rPr lang="en-US" sz="2400" dirty="0">
                <a:latin typeface="Times New Roman" panose="02020603050405020304" pitchFamily="18" charset="0"/>
                <a:ea typeface="SimSun" panose="02010600030101010101" pitchFamily="2" charset="-122"/>
              </a:rPr>
              <a:t>most important experiment which is experiment one and the most important feature which is time duration is picked for data </a:t>
            </a:r>
            <a:r>
              <a:rPr lang="en-US" sz="2400" dirty="0" smtClean="0">
                <a:latin typeface="Times New Roman" panose="02020603050405020304" pitchFamily="18" charset="0"/>
                <a:ea typeface="SimSun" panose="02010600030101010101" pitchFamily="2" charset="-122"/>
              </a:rPr>
              <a:t>visualization</a:t>
            </a:r>
          </a:p>
          <a:p>
            <a:r>
              <a:rPr lang="en-US" sz="2400" dirty="0" smtClean="0">
                <a:latin typeface="Times New Roman" panose="02020603050405020304" pitchFamily="18" charset="0"/>
                <a:ea typeface="SimSun" panose="02010600030101010101" pitchFamily="2" charset="-122"/>
              </a:rPr>
              <a:t>A </a:t>
            </a:r>
            <a:r>
              <a:rPr lang="en-US" sz="2400" dirty="0">
                <a:latin typeface="Times New Roman" panose="02020603050405020304" pitchFamily="18" charset="0"/>
                <a:ea typeface="SimSun" panose="02010600030101010101" pitchFamily="2" charset="-122"/>
              </a:rPr>
              <a:t>total of four subjects: two right handed and two left handed helped and performed the </a:t>
            </a:r>
            <a:r>
              <a:rPr lang="en-US" sz="2400" dirty="0" smtClean="0">
                <a:latin typeface="Times New Roman" panose="02020603050405020304" pitchFamily="18" charset="0"/>
                <a:ea typeface="SimSun" panose="02010600030101010101" pitchFamily="2" charset="-122"/>
              </a:rPr>
              <a:t>experiments</a:t>
            </a:r>
          </a:p>
          <a:p>
            <a:r>
              <a:rPr lang="en-US" sz="2400" dirty="0" smtClean="0">
                <a:latin typeface="Times New Roman" panose="02020603050405020304" pitchFamily="18" charset="0"/>
                <a:ea typeface="SimSun" panose="02010600030101010101" pitchFamily="2" charset="-122"/>
              </a:rPr>
              <a:t>Just </a:t>
            </a:r>
            <a:r>
              <a:rPr lang="en-US" sz="2400" dirty="0">
                <a:latin typeface="Times New Roman" panose="02020603050405020304" pitchFamily="18" charset="0"/>
                <a:ea typeface="SimSun" panose="02010600030101010101" pitchFamily="2" charset="-122"/>
              </a:rPr>
              <a:t>to have an overview of how handedness affects the human computer interaction using the data collected and the feature of time duration, data visualization using a graph is </a:t>
            </a:r>
            <a:r>
              <a:rPr lang="en-US" sz="2400" dirty="0" smtClean="0">
                <a:latin typeface="Times New Roman" panose="02020603050405020304" pitchFamily="18" charset="0"/>
                <a:ea typeface="SimSun" panose="02010600030101010101" pitchFamily="2" charset="-122"/>
              </a:rPr>
              <a:t>done</a:t>
            </a:r>
            <a:endParaRPr lang="en-US" sz="2400" dirty="0"/>
          </a:p>
        </p:txBody>
      </p:sp>
    </p:spTree>
    <p:extLst>
      <p:ext uri="{BB962C8B-B14F-4D97-AF65-F5344CB8AC3E}">
        <p14:creationId xmlns:p14="http://schemas.microsoft.com/office/powerpoint/2010/main" val="2963094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lvl="0">
              <a:buClr>
                <a:srgbClr val="FEFFFF"/>
              </a:buClr>
              <a:buSzPts val="4000"/>
            </a:pPr>
            <a:r>
              <a:rPr lang="en-US" sz="4000" dirty="0" smtClean="0">
                <a:solidFill>
                  <a:srgbClr val="FEFFFF"/>
                </a:solidFill>
              </a:rPr>
              <a:t>Data Analysis</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431238" y="1478302"/>
            <a:ext cx="6410631" cy="4102946"/>
          </a:xfrm>
        </p:spPr>
        <p:txBody>
          <a:bodyPr/>
          <a:lstStyle/>
          <a:p>
            <a:r>
              <a:rPr lang="en-US" sz="2400" dirty="0" smtClean="0">
                <a:latin typeface="Times New Roman" panose="02020603050405020304" pitchFamily="18" charset="0"/>
                <a:ea typeface="SimSun" panose="02010600030101010101" pitchFamily="2" charset="-122"/>
              </a:rPr>
              <a:t>The </a:t>
            </a:r>
            <a:r>
              <a:rPr lang="en-US" sz="2400" dirty="0">
                <a:latin typeface="Times New Roman" panose="02020603050405020304" pitchFamily="18" charset="0"/>
                <a:ea typeface="SimSun" panose="02010600030101010101" pitchFamily="2" charset="-122"/>
              </a:rPr>
              <a:t>average value out of eight clickTestNumber is calculated for first eight cycles for each of the four users, giving us eight time-values per </a:t>
            </a:r>
            <a:r>
              <a:rPr lang="en-US" sz="2400" dirty="0" smtClean="0">
                <a:latin typeface="Times New Roman" panose="02020603050405020304" pitchFamily="18" charset="0"/>
                <a:ea typeface="SimSun" panose="02010600030101010101" pitchFamily="2" charset="-122"/>
              </a:rPr>
              <a:t>cycle</a:t>
            </a:r>
          </a:p>
          <a:p>
            <a:r>
              <a:rPr lang="en-US" sz="2400" dirty="0" smtClean="0">
                <a:latin typeface="Times New Roman" panose="02020603050405020304" pitchFamily="18" charset="0"/>
                <a:ea typeface="SimSun" panose="02010600030101010101" pitchFamily="2" charset="-122"/>
              </a:rPr>
              <a:t>It </a:t>
            </a:r>
            <a:r>
              <a:rPr lang="en-US" sz="2400" dirty="0">
                <a:latin typeface="Times New Roman" panose="02020603050405020304" pitchFamily="18" charset="0"/>
                <a:ea typeface="SimSun" panose="02010600030101010101" pitchFamily="2" charset="-122"/>
              </a:rPr>
              <a:t>was done separately for the right-handed and left-handed </a:t>
            </a:r>
            <a:r>
              <a:rPr lang="en-US" sz="2400" dirty="0" smtClean="0">
                <a:latin typeface="Times New Roman" panose="02020603050405020304" pitchFamily="18" charset="0"/>
                <a:ea typeface="SimSun" panose="02010600030101010101" pitchFamily="2" charset="-122"/>
              </a:rPr>
              <a:t>subjects</a:t>
            </a:r>
          </a:p>
          <a:p>
            <a:r>
              <a:rPr lang="en-US" sz="2400" dirty="0" smtClean="0">
                <a:latin typeface="Times New Roman" panose="02020603050405020304" pitchFamily="18" charset="0"/>
                <a:ea typeface="SimSun" panose="02010600030101010101" pitchFamily="2" charset="-122"/>
              </a:rPr>
              <a:t>Matplotlib </a:t>
            </a:r>
            <a:r>
              <a:rPr lang="en-US" sz="2400" dirty="0">
                <a:latin typeface="Times New Roman" panose="02020603050405020304" pitchFamily="18" charset="0"/>
                <a:ea typeface="SimSun" panose="02010600030101010101" pitchFamily="2" charset="-122"/>
              </a:rPr>
              <a:t>is used to plot a graph which shows how fast or slow the subjects were to each other. </a:t>
            </a:r>
            <a:endParaRPr lang="en-US" sz="2400" dirty="0"/>
          </a:p>
        </p:txBody>
      </p:sp>
    </p:spTree>
    <p:extLst>
      <p:ext uri="{BB962C8B-B14F-4D97-AF65-F5344CB8AC3E}">
        <p14:creationId xmlns:p14="http://schemas.microsoft.com/office/powerpoint/2010/main" val="1298496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lvl="0">
              <a:buClr>
                <a:srgbClr val="FEFFFF"/>
              </a:buClr>
              <a:buSzPts val="4000"/>
            </a:pPr>
            <a:r>
              <a:rPr lang="en-US" sz="4000" dirty="0" smtClean="0">
                <a:solidFill>
                  <a:srgbClr val="FEFFFF"/>
                </a:solidFill>
              </a:rPr>
              <a:t>Data Analysis</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446743" y="228599"/>
            <a:ext cx="6410631" cy="2715463"/>
          </a:xfrm>
        </p:spPr>
        <p:txBody>
          <a:bodyPr/>
          <a:lstStyle/>
          <a:p>
            <a:r>
              <a:rPr lang="en-US" sz="2400" dirty="0" smtClean="0">
                <a:latin typeface="Times New Roman" panose="02020603050405020304" pitchFamily="18" charset="0"/>
                <a:ea typeface="SimSun" panose="02010600030101010101" pitchFamily="2" charset="-122"/>
              </a:rPr>
              <a:t>Figure </a:t>
            </a:r>
            <a:r>
              <a:rPr lang="en-US" sz="2400" dirty="0">
                <a:latin typeface="Times New Roman" panose="02020603050405020304" pitchFamily="18" charset="0"/>
                <a:ea typeface="SimSun" panose="02010600030101010101" pitchFamily="2" charset="-122"/>
              </a:rPr>
              <a:t>shows the graph between the average time duration for first eight cycles for right-handed and left-handed </a:t>
            </a:r>
            <a:r>
              <a:rPr lang="en-US" sz="2400" dirty="0" smtClean="0">
                <a:latin typeface="Times New Roman" panose="02020603050405020304" pitchFamily="18" charset="0"/>
                <a:ea typeface="SimSun" panose="02010600030101010101" pitchFamily="2" charset="-122"/>
              </a:rPr>
              <a:t>subjects</a:t>
            </a:r>
          </a:p>
          <a:p>
            <a:r>
              <a:rPr lang="en-US" sz="2400" dirty="0" smtClean="0">
                <a:latin typeface="Times New Roman" panose="02020603050405020304" pitchFamily="18" charset="0"/>
                <a:ea typeface="SimSun" panose="02010600030101010101" pitchFamily="2" charset="-122"/>
              </a:rPr>
              <a:t>The </a:t>
            </a:r>
            <a:r>
              <a:rPr lang="en-US" sz="2400" dirty="0">
                <a:latin typeface="Times New Roman" panose="02020603050405020304" pitchFamily="18" charset="0"/>
                <a:ea typeface="SimSun" panose="02010600030101010101" pitchFamily="2" charset="-122"/>
              </a:rPr>
              <a:t>blue line is plotting the data points for right-handed subjects and the green line is for the left-handed </a:t>
            </a:r>
            <a:r>
              <a:rPr lang="en-US" sz="2400" dirty="0" smtClean="0">
                <a:latin typeface="Times New Roman" panose="02020603050405020304" pitchFamily="18" charset="0"/>
                <a:ea typeface="SimSun" panose="02010600030101010101" pitchFamily="2" charset="-122"/>
              </a:rPr>
              <a:t>subjects</a:t>
            </a:r>
            <a:endParaRPr lang="en-US" sz="2400" dirty="0"/>
          </a:p>
        </p:txBody>
      </p:sp>
      <p:pic>
        <p:nvPicPr>
          <p:cNvPr id="34" name="Picture 33"/>
          <p:cNvPicPr/>
          <p:nvPr/>
        </p:nvPicPr>
        <p:blipFill>
          <a:blip r:embed="rId3"/>
          <a:stretch>
            <a:fillRect/>
          </a:stretch>
        </p:blipFill>
        <p:spPr>
          <a:xfrm>
            <a:off x="6028151" y="3042459"/>
            <a:ext cx="5384888" cy="3557882"/>
          </a:xfrm>
          <a:prstGeom prst="rect">
            <a:avLst/>
          </a:prstGeom>
        </p:spPr>
      </p:pic>
    </p:spTree>
    <p:extLst>
      <p:ext uri="{BB962C8B-B14F-4D97-AF65-F5344CB8AC3E}">
        <p14:creationId xmlns:p14="http://schemas.microsoft.com/office/powerpoint/2010/main" val="1179011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lvl="0">
              <a:buClr>
                <a:srgbClr val="FEFFFF"/>
              </a:buClr>
              <a:buSzPts val="4000"/>
            </a:pPr>
            <a:r>
              <a:rPr lang="en-US" sz="4000" dirty="0" smtClean="0">
                <a:solidFill>
                  <a:srgbClr val="FEFFFF"/>
                </a:solidFill>
              </a:rPr>
              <a:t>Results</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404022" y="705008"/>
            <a:ext cx="6410631" cy="5436067"/>
          </a:xfrm>
        </p:spPr>
        <p:txBody>
          <a:bodyPr/>
          <a:lstStyle/>
          <a:p>
            <a:r>
              <a:rPr lang="en-US" sz="2400" dirty="0">
                <a:latin typeface="Times New Roman" panose="02020603050405020304" pitchFamily="18" charset="0"/>
                <a:ea typeface="SimSun" panose="02010600030101010101" pitchFamily="2" charset="-122"/>
              </a:rPr>
              <a:t>It must be noted that </a:t>
            </a:r>
            <a:r>
              <a:rPr lang="en-US" sz="2400" dirty="0" smtClean="0">
                <a:latin typeface="Times New Roman" panose="02020603050405020304" pitchFamily="18" charset="0"/>
                <a:ea typeface="SimSun" panose="02010600030101010101" pitchFamily="2" charset="-122"/>
              </a:rPr>
              <a:t>the graph </a:t>
            </a:r>
            <a:r>
              <a:rPr lang="en-US" sz="2400" dirty="0">
                <a:latin typeface="Times New Roman" panose="02020603050405020304" pitchFamily="18" charset="0"/>
                <a:ea typeface="SimSun" panose="02010600030101010101" pitchFamily="2" charset="-122"/>
              </a:rPr>
              <a:t>is not very reliable to conclude results as the data collected is </a:t>
            </a:r>
            <a:r>
              <a:rPr lang="en-US" sz="2400" dirty="0" smtClean="0">
                <a:latin typeface="Times New Roman" panose="02020603050405020304" pitchFamily="18" charset="0"/>
                <a:ea typeface="SimSun" panose="02010600030101010101" pitchFamily="2" charset="-122"/>
              </a:rPr>
              <a:t>limited</a:t>
            </a:r>
          </a:p>
          <a:p>
            <a:r>
              <a:rPr lang="en-US" sz="2400" dirty="0" smtClean="0">
                <a:latin typeface="Times New Roman" panose="02020603050405020304" pitchFamily="18" charset="0"/>
                <a:ea typeface="SimSun" panose="02010600030101010101" pitchFamily="2" charset="-122"/>
              </a:rPr>
              <a:t>Nevertheless</a:t>
            </a:r>
            <a:r>
              <a:rPr lang="en-US" sz="2400" dirty="0">
                <a:latin typeface="Times New Roman" panose="02020603050405020304" pitchFamily="18" charset="0"/>
                <a:ea typeface="SimSun" panose="02010600030101010101" pitchFamily="2" charset="-122"/>
              </a:rPr>
              <a:t>, if observed closely both the lines are the mirror image of each other which shows that the coordinates which are most easily accessible for a right-handed subject was the mirror image for the left-handed </a:t>
            </a:r>
            <a:r>
              <a:rPr lang="en-US" sz="2400" dirty="0" smtClean="0">
                <a:latin typeface="Times New Roman" panose="02020603050405020304" pitchFamily="18" charset="0"/>
                <a:ea typeface="SimSun" panose="02010600030101010101" pitchFamily="2" charset="-122"/>
              </a:rPr>
              <a:t>subject</a:t>
            </a:r>
          </a:p>
          <a:p>
            <a:r>
              <a:rPr lang="en-US" sz="2400" dirty="0" smtClean="0">
                <a:latin typeface="Times New Roman" panose="02020603050405020304" pitchFamily="18" charset="0"/>
                <a:ea typeface="SimSun" panose="02010600030101010101" pitchFamily="2" charset="-122"/>
              </a:rPr>
              <a:t>Also</a:t>
            </a:r>
            <a:r>
              <a:rPr lang="en-US" sz="2400" dirty="0">
                <a:latin typeface="Times New Roman" panose="02020603050405020304" pitchFamily="18" charset="0"/>
                <a:ea typeface="SimSun" panose="02010600030101010101" pitchFamily="2" charset="-122"/>
              </a:rPr>
              <a:t>, the average time taken by the right-handed subject to conduct the experiment is lower than what was taken by the left-handed </a:t>
            </a:r>
            <a:r>
              <a:rPr lang="en-US" sz="2400" dirty="0" smtClean="0">
                <a:latin typeface="Times New Roman" panose="02020603050405020304" pitchFamily="18" charset="0"/>
                <a:ea typeface="SimSun" panose="02010600030101010101" pitchFamily="2" charset="-122"/>
              </a:rPr>
              <a:t>subject</a:t>
            </a:r>
            <a:endParaRPr lang="en-US" sz="2400" dirty="0"/>
          </a:p>
        </p:txBody>
      </p:sp>
    </p:spTree>
    <p:extLst>
      <p:ext uri="{BB962C8B-B14F-4D97-AF65-F5344CB8AC3E}">
        <p14:creationId xmlns:p14="http://schemas.microsoft.com/office/powerpoint/2010/main" val="3169856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p:nvPr/>
        </p:nvSpPr>
        <p:spPr>
          <a:xfrm>
            <a:off x="0" y="0"/>
            <a:ext cx="12192000" cy="6858000"/>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0" name="Shape 240"/>
          <p:cNvSpPr/>
          <p:nvPr/>
        </p:nvSpPr>
        <p:spPr>
          <a:xfrm>
            <a:off x="4795736" y="0"/>
            <a:ext cx="7396264" cy="6858000"/>
          </a:xfrm>
          <a:prstGeom prst="rect">
            <a:avLst/>
          </a:prstGeom>
          <a:gradFill>
            <a:gsLst>
              <a:gs pos="0">
                <a:srgbClr val="FFFFFF"/>
              </a:gs>
              <a:gs pos="100000">
                <a:srgbClr val="DDE6C3"/>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1" name="Shape 241"/>
          <p:cNvSpPr/>
          <p:nvPr/>
        </p:nvSpPr>
        <p:spPr>
          <a:xfrm>
            <a:off x="8132921" y="0"/>
            <a:ext cx="4059079"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2" name="Shape 242"/>
          <p:cNvSpPr/>
          <p:nvPr/>
        </p:nvSpPr>
        <p:spPr>
          <a:xfrm rot="10800000" flipH="1">
            <a:off x="8132921" y="3187343"/>
            <a:ext cx="1105119" cy="506624"/>
          </a:xfrm>
          <a:custGeom>
            <a:avLst/>
            <a:gdLst/>
            <a:ahLst/>
            <a:cxnLst/>
            <a:rect l="0" t="0" r="0" b="0"/>
            <a:pathLst>
              <a:path w="1105119" h="506624" extrusionOk="0">
                <a:moveTo>
                  <a:pt x="0" y="506624"/>
                </a:moveTo>
                <a:lnTo>
                  <a:pt x="759132" y="505572"/>
                </a:lnTo>
                <a:lnTo>
                  <a:pt x="849827" y="505572"/>
                </a:lnTo>
                <a:cubicBezTo>
                  <a:pt x="854636" y="505572"/>
                  <a:pt x="859446" y="500804"/>
                  <a:pt x="864083" y="500804"/>
                </a:cubicBezTo>
                <a:cubicBezTo>
                  <a:pt x="864083" y="496035"/>
                  <a:pt x="869065" y="496035"/>
                  <a:pt x="869065" y="496035"/>
                </a:cubicBezTo>
                <a:lnTo>
                  <a:pt x="1098034" y="267092"/>
                </a:lnTo>
                <a:cubicBezTo>
                  <a:pt x="1107481" y="257555"/>
                  <a:pt x="1107481" y="248018"/>
                  <a:pt x="1098034" y="238480"/>
                </a:cubicBezTo>
                <a:lnTo>
                  <a:pt x="869065" y="9537"/>
                </a:lnTo>
                <a:cubicBezTo>
                  <a:pt x="867519" y="7914"/>
                  <a:pt x="865629" y="6392"/>
                  <a:pt x="864083" y="4769"/>
                </a:cubicBezTo>
                <a:cubicBezTo>
                  <a:pt x="859446" y="0"/>
                  <a:pt x="854636" y="0"/>
                  <a:pt x="849827" y="0"/>
                </a:cubicBezTo>
                <a:lnTo>
                  <a:pt x="759132" y="0"/>
                </a:lnTo>
                <a:lnTo>
                  <a:pt x="0" y="2157"/>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 name="Shape 243"/>
          <p:cNvSpPr txBox="1">
            <a:spLocks noGrp="1"/>
          </p:cNvSpPr>
          <p:nvPr>
            <p:ph type="title"/>
          </p:nvPr>
        </p:nvSpPr>
        <p:spPr>
          <a:xfrm>
            <a:off x="9392813" y="3101093"/>
            <a:ext cx="2454052" cy="30293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3200"/>
              <a:buFont typeface="Century Gothic"/>
              <a:buNone/>
            </a:pPr>
            <a:r>
              <a:rPr lang="en-US" sz="3200" b="0" i="0" u="none" strike="noStrike" cap="none" dirty="0">
                <a:solidFill>
                  <a:schemeClr val="lt1"/>
                </a:solidFill>
                <a:latin typeface="Century Gothic"/>
                <a:ea typeface="Century Gothic"/>
                <a:cs typeface="Century Gothic"/>
                <a:sym typeface="Century Gothic"/>
              </a:rPr>
              <a:t>Objectives</a:t>
            </a:r>
            <a:endParaRPr dirty="0"/>
          </a:p>
        </p:txBody>
      </p:sp>
      <p:grpSp>
        <p:nvGrpSpPr>
          <p:cNvPr id="244" name="Shape 244"/>
          <p:cNvGrpSpPr/>
          <p:nvPr/>
        </p:nvGrpSpPr>
        <p:grpSpPr>
          <a:xfrm>
            <a:off x="616444" y="248478"/>
            <a:ext cx="7275226" cy="6261652"/>
            <a:chOff x="0" y="495795"/>
            <a:chExt cx="6832212" cy="5465769"/>
          </a:xfrm>
        </p:grpSpPr>
        <p:sp>
          <p:nvSpPr>
            <p:cNvPr id="245" name="Shape 245"/>
            <p:cNvSpPr/>
            <p:nvPr/>
          </p:nvSpPr>
          <p:spPr>
            <a:xfrm>
              <a:off x="0" y="495795"/>
              <a:ext cx="6832212" cy="5465769"/>
            </a:xfrm>
            <a:prstGeom prst="homePlate">
              <a:avLst>
                <a:gd name="adj" fmla="val 25000"/>
              </a:avLst>
            </a:prstGeom>
            <a:gradFill>
              <a:gsLst>
                <a:gs pos="0">
                  <a:srgbClr val="AD6C3E"/>
                </a:gs>
                <a:gs pos="100000">
                  <a:srgbClr val="96540C"/>
                </a:gs>
              </a:gsLst>
              <a:lin ang="5400000" scaled="0"/>
            </a:gradFill>
            <a:ln>
              <a:noFill/>
            </a:ln>
            <a:effectLst>
              <a:outerShdw blurRad="38100" dist="25400" dir="5400000" rotWithShape="0">
                <a:srgbClr val="000000">
                  <a:alpha val="24705"/>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 name="Shape 246"/>
            <p:cNvSpPr txBox="1"/>
            <p:nvPr/>
          </p:nvSpPr>
          <p:spPr>
            <a:xfrm>
              <a:off x="0" y="495795"/>
              <a:ext cx="6148991" cy="5465769"/>
            </a:xfrm>
            <a:prstGeom prst="rect">
              <a:avLst/>
            </a:prstGeom>
            <a:noFill/>
            <a:ln>
              <a:noFill/>
            </a:ln>
          </p:spPr>
          <p:txBody>
            <a:bodyPr spcFirstLastPara="1" wrap="square" lIns="241025" tIns="55875" rIns="964100" bIns="55875" anchor="t" anchorCtr="0">
              <a:noAutofit/>
            </a:bodyPr>
            <a:lstStyle/>
            <a:p>
              <a:pPr marL="342900" lvl="0" indent="-342900">
                <a:lnSpc>
                  <a:spcPct val="90000"/>
                </a:lnSpc>
                <a:buClr>
                  <a:schemeClr val="lt1"/>
                </a:buClr>
                <a:buSzPts val="2200"/>
                <a:buFont typeface="Arial" panose="020B0604020202020204" pitchFamily="34" charset="0"/>
                <a:buChar char="•"/>
              </a:pPr>
              <a:endParaRPr lang="en-US" sz="2200" dirty="0" smtClean="0">
                <a:solidFill>
                  <a:schemeClr val="lt1"/>
                </a:solidFill>
                <a:latin typeface="Century Gothic"/>
                <a:ea typeface="Century Gothic"/>
                <a:cs typeface="Century Gothic"/>
                <a:sym typeface="Century Gothic"/>
              </a:endParaRPr>
            </a:p>
            <a:p>
              <a:pPr marL="342900" lvl="0" indent="-342900">
                <a:lnSpc>
                  <a:spcPct val="90000"/>
                </a:lnSpc>
                <a:buClr>
                  <a:schemeClr val="lt1"/>
                </a:buClr>
                <a:buSzPts val="2200"/>
                <a:buFont typeface="Arial" panose="020B0604020202020204" pitchFamily="34" charset="0"/>
                <a:buChar char="•"/>
              </a:pPr>
              <a:r>
                <a:rPr lang="en-US" sz="2200" dirty="0" smtClean="0">
                  <a:solidFill>
                    <a:schemeClr val="lt1"/>
                  </a:solidFill>
                  <a:latin typeface="Century Gothic"/>
                  <a:ea typeface="Century Gothic"/>
                  <a:cs typeface="Century Gothic"/>
                  <a:sym typeface="Century Gothic"/>
                </a:rPr>
                <a:t>Experiments </a:t>
              </a:r>
              <a:r>
                <a:rPr lang="en-US" sz="2200" dirty="0">
                  <a:solidFill>
                    <a:schemeClr val="lt1"/>
                  </a:solidFill>
                  <a:latin typeface="Century Gothic"/>
                  <a:ea typeface="Century Gothic"/>
                  <a:cs typeface="Century Gothic"/>
                  <a:sym typeface="Century Gothic"/>
                </a:rPr>
                <a:t>are </a:t>
              </a:r>
              <a:r>
                <a:rPr lang="en-US" sz="2200" dirty="0" smtClean="0">
                  <a:solidFill>
                    <a:schemeClr val="lt1"/>
                  </a:solidFill>
                  <a:latin typeface="Century Gothic"/>
                  <a:ea typeface="Century Gothic"/>
                  <a:cs typeface="Century Gothic"/>
                  <a:sym typeface="Century Gothic"/>
                </a:rPr>
                <a:t>conducted on equal </a:t>
              </a:r>
              <a:r>
                <a:rPr lang="en-US" sz="2200" dirty="0">
                  <a:solidFill>
                    <a:schemeClr val="lt1"/>
                  </a:solidFill>
                  <a:latin typeface="Century Gothic"/>
                  <a:ea typeface="Century Gothic"/>
                  <a:cs typeface="Century Gothic"/>
                  <a:sym typeface="Century Gothic"/>
                </a:rPr>
                <a:t>number of </a:t>
              </a:r>
              <a:r>
                <a:rPr lang="en-US" sz="2200" dirty="0" smtClean="0">
                  <a:solidFill>
                    <a:schemeClr val="lt1"/>
                  </a:solidFill>
                  <a:latin typeface="Century Gothic"/>
                  <a:ea typeface="Century Gothic"/>
                  <a:cs typeface="Century Gothic"/>
                  <a:sym typeface="Century Gothic"/>
                </a:rPr>
                <a:t>self-identified </a:t>
              </a:r>
              <a:r>
                <a:rPr lang="en-US" sz="2200" dirty="0">
                  <a:solidFill>
                    <a:schemeClr val="lt1"/>
                  </a:solidFill>
                  <a:latin typeface="Century Gothic"/>
                  <a:ea typeface="Century Gothic"/>
                  <a:cs typeface="Century Gothic"/>
                  <a:sym typeface="Century Gothic"/>
                </a:rPr>
                <a:t>right and </a:t>
              </a:r>
              <a:r>
                <a:rPr lang="en-US" sz="2200" dirty="0" smtClean="0">
                  <a:solidFill>
                    <a:schemeClr val="lt1"/>
                  </a:solidFill>
                  <a:latin typeface="Century Gothic"/>
                  <a:ea typeface="Century Gothic"/>
                  <a:cs typeface="Century Gothic"/>
                  <a:sym typeface="Century Gothic"/>
                </a:rPr>
                <a:t>left-handed subjects</a:t>
              </a:r>
            </a:p>
            <a:p>
              <a:pPr marL="342900" lvl="0" indent="-342900">
                <a:lnSpc>
                  <a:spcPct val="90000"/>
                </a:lnSpc>
                <a:buClr>
                  <a:schemeClr val="lt1"/>
                </a:buClr>
                <a:buSzPts val="2200"/>
                <a:buFont typeface="Arial" panose="020B0604020202020204" pitchFamily="34" charset="0"/>
                <a:buChar char="•"/>
              </a:pPr>
              <a:endParaRPr lang="en-US" sz="2200" dirty="0">
                <a:solidFill>
                  <a:schemeClr val="lt1"/>
                </a:solidFill>
                <a:latin typeface="Century Gothic"/>
                <a:ea typeface="Century Gothic"/>
                <a:cs typeface="Century Gothic"/>
                <a:sym typeface="Century Gothic"/>
              </a:endParaRPr>
            </a:p>
            <a:p>
              <a:pPr marL="342900" lvl="0" indent="-342900">
                <a:lnSpc>
                  <a:spcPct val="90000"/>
                </a:lnSpc>
                <a:buClr>
                  <a:schemeClr val="lt1"/>
                </a:buClr>
                <a:buSzPts val="2200"/>
                <a:buFont typeface="Arial" panose="020B0604020202020204" pitchFamily="34" charset="0"/>
                <a:buChar char="•"/>
              </a:pPr>
              <a:r>
                <a:rPr lang="en-US" sz="2200" dirty="0" smtClean="0">
                  <a:solidFill>
                    <a:schemeClr val="lt1"/>
                  </a:solidFill>
                  <a:latin typeface="Century Gothic"/>
                  <a:ea typeface="Century Gothic"/>
                  <a:cs typeface="Century Gothic"/>
                  <a:sym typeface="Century Gothic"/>
                </a:rPr>
                <a:t>Since </a:t>
              </a:r>
              <a:r>
                <a:rPr lang="en-US" sz="2200" dirty="0">
                  <a:solidFill>
                    <a:schemeClr val="lt1"/>
                  </a:solidFill>
                  <a:latin typeface="Century Gothic"/>
                  <a:ea typeface="Century Gothic"/>
                  <a:cs typeface="Century Gothic"/>
                  <a:sym typeface="Century Gothic"/>
                </a:rPr>
                <a:t>the app is </a:t>
              </a:r>
              <a:r>
                <a:rPr lang="en-US" sz="2200" dirty="0" smtClean="0">
                  <a:solidFill>
                    <a:schemeClr val="lt1"/>
                  </a:solidFill>
                  <a:latin typeface="Century Gothic"/>
                  <a:ea typeface="Century Gothic"/>
                  <a:cs typeface="Century Gothic"/>
                  <a:sym typeface="Century Gothic"/>
                </a:rPr>
                <a:t>cross-platform, experiments </a:t>
              </a:r>
              <a:r>
                <a:rPr lang="en-US" sz="2200" dirty="0">
                  <a:solidFill>
                    <a:schemeClr val="lt1"/>
                  </a:solidFill>
                  <a:latin typeface="Century Gothic"/>
                  <a:ea typeface="Century Gothic"/>
                  <a:cs typeface="Century Gothic"/>
                  <a:sym typeface="Century Gothic"/>
                </a:rPr>
                <a:t>are </a:t>
              </a:r>
              <a:r>
                <a:rPr lang="en-US" sz="2200" dirty="0" smtClean="0">
                  <a:solidFill>
                    <a:schemeClr val="lt1"/>
                  </a:solidFill>
                  <a:latin typeface="Century Gothic"/>
                  <a:ea typeface="Century Gothic"/>
                  <a:cs typeface="Century Gothic"/>
                  <a:sym typeface="Century Gothic"/>
                </a:rPr>
                <a:t>also </a:t>
              </a:r>
              <a:r>
                <a:rPr lang="en-US" sz="2200" dirty="0">
                  <a:solidFill>
                    <a:schemeClr val="lt1"/>
                  </a:solidFill>
                  <a:latin typeface="Century Gothic"/>
                  <a:ea typeface="Century Gothic"/>
                  <a:cs typeface="Century Gothic"/>
                  <a:sym typeface="Century Gothic"/>
                </a:rPr>
                <a:t>conducted </a:t>
              </a:r>
              <a:r>
                <a:rPr lang="en-US" sz="2200" dirty="0" smtClean="0">
                  <a:solidFill>
                    <a:schemeClr val="lt1"/>
                  </a:solidFill>
                  <a:latin typeface="Century Gothic"/>
                  <a:ea typeface="Century Gothic"/>
                  <a:cs typeface="Century Gothic"/>
                  <a:sym typeface="Century Gothic"/>
                </a:rPr>
                <a:t>on </a:t>
              </a:r>
              <a:r>
                <a:rPr lang="en-US" sz="2200" dirty="0">
                  <a:solidFill>
                    <a:schemeClr val="lt1"/>
                  </a:solidFill>
                  <a:latin typeface="Century Gothic"/>
                  <a:ea typeface="Century Gothic"/>
                  <a:cs typeface="Century Gothic"/>
                  <a:sym typeface="Century Gothic"/>
                </a:rPr>
                <a:t>equal </a:t>
              </a:r>
              <a:r>
                <a:rPr lang="en-US" sz="2200" dirty="0" smtClean="0">
                  <a:solidFill>
                    <a:schemeClr val="lt1"/>
                  </a:solidFill>
                  <a:latin typeface="Century Gothic"/>
                  <a:ea typeface="Century Gothic"/>
                  <a:cs typeface="Century Gothic"/>
                  <a:sym typeface="Century Gothic"/>
                </a:rPr>
                <a:t>number </a:t>
              </a:r>
              <a:r>
                <a:rPr lang="en-US" sz="2200" dirty="0">
                  <a:solidFill>
                    <a:schemeClr val="lt1"/>
                  </a:solidFill>
                  <a:latin typeface="Century Gothic"/>
                  <a:ea typeface="Century Gothic"/>
                  <a:cs typeface="Century Gothic"/>
                  <a:sym typeface="Century Gothic"/>
                </a:rPr>
                <a:t>of Android </a:t>
              </a:r>
              <a:r>
                <a:rPr lang="en-US" sz="2200" dirty="0" smtClean="0">
                  <a:solidFill>
                    <a:schemeClr val="lt1"/>
                  </a:solidFill>
                  <a:latin typeface="Century Gothic"/>
                  <a:ea typeface="Century Gothic"/>
                  <a:cs typeface="Century Gothic"/>
                  <a:sym typeface="Century Gothic"/>
                </a:rPr>
                <a:t>and Apple devices</a:t>
              </a:r>
            </a:p>
            <a:p>
              <a:pPr marL="342900" lvl="0" indent="-342900">
                <a:lnSpc>
                  <a:spcPct val="90000"/>
                </a:lnSpc>
                <a:buClr>
                  <a:schemeClr val="lt1"/>
                </a:buClr>
                <a:buSzPts val="2200"/>
                <a:buFont typeface="Arial" panose="020B0604020202020204" pitchFamily="34" charset="0"/>
                <a:buChar char="•"/>
              </a:pPr>
              <a:endParaRPr lang="en-US" sz="2200" dirty="0">
                <a:solidFill>
                  <a:schemeClr val="lt1"/>
                </a:solidFill>
                <a:latin typeface="Century Gothic"/>
                <a:ea typeface="Century Gothic"/>
                <a:cs typeface="Century Gothic"/>
                <a:sym typeface="Century Gothic"/>
              </a:endParaRPr>
            </a:p>
            <a:p>
              <a:pPr marL="342900" lvl="0" indent="-342900">
                <a:lnSpc>
                  <a:spcPct val="90000"/>
                </a:lnSpc>
                <a:buClr>
                  <a:schemeClr val="lt1"/>
                </a:buClr>
                <a:buSzPts val="2200"/>
                <a:buFont typeface="Arial" panose="020B0604020202020204" pitchFamily="34" charset="0"/>
                <a:buChar char="•"/>
              </a:pPr>
              <a:r>
                <a:rPr lang="en-US" sz="2200" dirty="0" smtClean="0">
                  <a:solidFill>
                    <a:schemeClr val="lt1"/>
                  </a:solidFill>
                  <a:latin typeface="Century Gothic"/>
                  <a:ea typeface="Century Gothic"/>
                  <a:cs typeface="Century Gothic"/>
                  <a:sym typeface="Century Gothic"/>
                </a:rPr>
                <a:t>Data </a:t>
              </a:r>
              <a:r>
                <a:rPr lang="en-US" sz="2200" dirty="0">
                  <a:solidFill>
                    <a:schemeClr val="lt1"/>
                  </a:solidFill>
                  <a:latin typeface="Century Gothic"/>
                  <a:ea typeface="Century Gothic"/>
                  <a:cs typeface="Century Gothic"/>
                  <a:sym typeface="Century Gothic"/>
                </a:rPr>
                <a:t>points are </a:t>
              </a:r>
              <a:r>
                <a:rPr lang="en-US" sz="2200" dirty="0" smtClean="0">
                  <a:solidFill>
                    <a:schemeClr val="lt1"/>
                  </a:solidFill>
                  <a:latin typeface="Century Gothic"/>
                  <a:ea typeface="Century Gothic"/>
                  <a:cs typeface="Century Gothic"/>
                  <a:sym typeface="Century Gothic"/>
                </a:rPr>
                <a:t>collected</a:t>
              </a:r>
              <a:r>
                <a:rPr lang="en-US" sz="2200" dirty="0">
                  <a:solidFill>
                    <a:schemeClr val="lt1"/>
                  </a:solidFill>
                  <a:latin typeface="Century Gothic"/>
                  <a:ea typeface="Century Gothic"/>
                  <a:cs typeface="Century Gothic"/>
                  <a:sym typeface="Century Gothic"/>
                </a:rPr>
                <a:t> </a:t>
              </a:r>
              <a:r>
                <a:rPr lang="en-US" sz="2200" dirty="0" smtClean="0">
                  <a:solidFill>
                    <a:schemeClr val="lt1"/>
                  </a:solidFill>
                  <a:latin typeface="Century Gothic"/>
                  <a:ea typeface="Century Gothic"/>
                  <a:cs typeface="Century Gothic"/>
                  <a:sym typeface="Century Gothic"/>
                </a:rPr>
                <a:t>and stored </a:t>
              </a:r>
              <a:r>
                <a:rPr lang="en-US" sz="2200" dirty="0">
                  <a:solidFill>
                    <a:schemeClr val="lt1"/>
                  </a:solidFill>
                  <a:latin typeface="Century Gothic"/>
                  <a:ea typeface="Century Gothic"/>
                  <a:cs typeface="Century Gothic"/>
                  <a:sym typeface="Century Gothic"/>
                </a:rPr>
                <a:t>in Firebase </a:t>
              </a:r>
              <a:r>
                <a:rPr lang="en-US" sz="2200" dirty="0" smtClean="0">
                  <a:solidFill>
                    <a:schemeClr val="lt1"/>
                  </a:solidFill>
                  <a:latin typeface="Century Gothic"/>
                  <a:ea typeface="Century Gothic"/>
                  <a:cs typeface="Century Gothic"/>
                  <a:sym typeface="Century Gothic"/>
                </a:rPr>
                <a:t>database </a:t>
              </a:r>
              <a:r>
                <a:rPr lang="en-US" sz="2200" dirty="0">
                  <a:solidFill>
                    <a:schemeClr val="lt1"/>
                  </a:solidFill>
                  <a:latin typeface="Century Gothic"/>
                  <a:ea typeface="Century Gothic"/>
                  <a:cs typeface="Century Gothic"/>
                  <a:sym typeface="Century Gothic"/>
                </a:rPr>
                <a:t>in </a:t>
              </a:r>
              <a:r>
                <a:rPr lang="en-US" sz="2200" dirty="0" smtClean="0">
                  <a:solidFill>
                    <a:schemeClr val="lt1"/>
                  </a:solidFill>
                  <a:latin typeface="Century Gothic"/>
                  <a:ea typeface="Century Gothic"/>
                  <a:cs typeface="Century Gothic"/>
                  <a:sym typeface="Century Gothic"/>
                </a:rPr>
                <a:t>json format</a:t>
              </a:r>
            </a:p>
            <a:p>
              <a:pPr marL="342900" lvl="0" indent="-342900">
                <a:lnSpc>
                  <a:spcPct val="90000"/>
                </a:lnSpc>
                <a:buClr>
                  <a:schemeClr val="lt1"/>
                </a:buClr>
                <a:buSzPts val="2200"/>
                <a:buFont typeface="Arial" panose="020B0604020202020204" pitchFamily="34" charset="0"/>
                <a:buChar char="•"/>
              </a:pPr>
              <a:endParaRPr lang="en-US" sz="2200" dirty="0">
                <a:solidFill>
                  <a:schemeClr val="lt1"/>
                </a:solidFill>
                <a:latin typeface="Century Gothic"/>
                <a:ea typeface="Century Gothic"/>
                <a:cs typeface="Century Gothic"/>
                <a:sym typeface="Century Gothic"/>
              </a:endParaRPr>
            </a:p>
            <a:p>
              <a:pPr marL="342900" lvl="0" indent="-342900">
                <a:lnSpc>
                  <a:spcPct val="90000"/>
                </a:lnSpc>
                <a:buClr>
                  <a:schemeClr val="lt1"/>
                </a:buClr>
                <a:buSzPts val="2200"/>
                <a:buFont typeface="Arial" panose="020B0604020202020204" pitchFamily="34" charset="0"/>
                <a:buChar char="•"/>
              </a:pPr>
              <a:r>
                <a:rPr lang="en-US" sz="2200" dirty="0" smtClean="0">
                  <a:solidFill>
                    <a:schemeClr val="lt1"/>
                  </a:solidFill>
                  <a:latin typeface="Century Gothic"/>
                  <a:ea typeface="Century Gothic"/>
                  <a:cs typeface="Century Gothic"/>
                  <a:sym typeface="Century Gothic"/>
                </a:rPr>
                <a:t>Data </a:t>
              </a:r>
              <a:r>
                <a:rPr lang="en-US" sz="2200" dirty="0">
                  <a:solidFill>
                    <a:schemeClr val="lt1"/>
                  </a:solidFill>
                  <a:latin typeface="Century Gothic"/>
                  <a:ea typeface="Century Gothic"/>
                  <a:cs typeface="Century Gothic"/>
                  <a:sym typeface="Century Gothic"/>
                </a:rPr>
                <a:t>collected is analyzed </a:t>
              </a:r>
              <a:r>
                <a:rPr lang="en-US" sz="2200" dirty="0" smtClean="0">
                  <a:solidFill>
                    <a:schemeClr val="lt1"/>
                  </a:solidFill>
                  <a:latin typeface="Century Gothic"/>
                  <a:ea typeface="Century Gothic"/>
                  <a:cs typeface="Century Gothic"/>
                  <a:sym typeface="Century Gothic"/>
                </a:rPr>
                <a:t>to see </a:t>
              </a:r>
              <a:r>
                <a:rPr lang="en-US" sz="2200" dirty="0">
                  <a:solidFill>
                    <a:schemeClr val="lt1"/>
                  </a:solidFill>
                  <a:latin typeface="Century Gothic"/>
                  <a:ea typeface="Century Gothic"/>
                  <a:cs typeface="Century Gothic"/>
                  <a:sym typeface="Century Gothic"/>
                </a:rPr>
                <a:t>if it yields an </a:t>
              </a:r>
              <a:r>
                <a:rPr lang="en-US" sz="2200" dirty="0" smtClean="0">
                  <a:solidFill>
                    <a:schemeClr val="lt1"/>
                  </a:solidFill>
                  <a:latin typeface="Century Gothic"/>
                  <a:ea typeface="Century Gothic"/>
                  <a:cs typeface="Century Gothic"/>
                  <a:sym typeface="Century Gothic"/>
                </a:rPr>
                <a:t>authentication biometric </a:t>
              </a:r>
              <a:r>
                <a:rPr lang="en-US" sz="2200" dirty="0">
                  <a:solidFill>
                    <a:schemeClr val="lt1"/>
                  </a:solidFill>
                  <a:latin typeface="Century Gothic"/>
                  <a:ea typeface="Century Gothic"/>
                  <a:cs typeface="Century Gothic"/>
                  <a:sym typeface="Century Gothic"/>
                </a:rPr>
                <a:t>using data </a:t>
              </a:r>
              <a:r>
                <a:rPr lang="en-US" sz="2200" dirty="0" smtClean="0">
                  <a:solidFill>
                    <a:schemeClr val="lt1"/>
                  </a:solidFill>
                  <a:latin typeface="Century Gothic"/>
                  <a:ea typeface="Century Gothic"/>
                  <a:cs typeface="Century Gothic"/>
                  <a:sym typeface="Century Gothic"/>
                </a:rPr>
                <a:t>visualization </a:t>
              </a:r>
              <a:r>
                <a:rPr lang="en-US" sz="2200" dirty="0">
                  <a:solidFill>
                    <a:schemeClr val="lt1"/>
                  </a:solidFill>
                  <a:latin typeface="Century Gothic"/>
                  <a:ea typeface="Century Gothic"/>
                  <a:cs typeface="Century Gothic"/>
                  <a:sym typeface="Century Gothic"/>
                </a:rPr>
                <a:t>and machine </a:t>
              </a:r>
              <a:r>
                <a:rPr lang="en-US" sz="2200" dirty="0" smtClean="0">
                  <a:solidFill>
                    <a:schemeClr val="lt1"/>
                  </a:solidFill>
                  <a:latin typeface="Century Gothic"/>
                  <a:ea typeface="Century Gothic"/>
                  <a:cs typeface="Century Gothic"/>
                  <a:sym typeface="Century Gothic"/>
                </a:rPr>
                <a:t>learning</a:t>
              </a:r>
              <a:endParaRPr lang="en-US" sz="2200" dirty="0">
                <a:solidFill>
                  <a:schemeClr val="lt1"/>
                </a:solidFill>
                <a:latin typeface="Century Gothic"/>
                <a:ea typeface="Century Gothic"/>
                <a:cs typeface="Century Gothic"/>
                <a:sym typeface="Century Gothic"/>
              </a:endParaRPr>
            </a:p>
          </p:txBody>
        </p:sp>
      </p:grpSp>
    </p:spTree>
    <p:extLst>
      <p:ext uri="{BB962C8B-B14F-4D97-AF65-F5344CB8AC3E}">
        <p14:creationId xmlns:p14="http://schemas.microsoft.com/office/powerpoint/2010/main" val="3906511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lvl="0">
              <a:buClr>
                <a:srgbClr val="FEFFFF"/>
              </a:buClr>
              <a:buSzPts val="4000"/>
            </a:pPr>
            <a:r>
              <a:rPr lang="en-US" sz="4000" dirty="0" smtClean="0">
                <a:solidFill>
                  <a:srgbClr val="FEFFFF"/>
                </a:solidFill>
              </a:rPr>
              <a:t>Results</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404022" y="705008"/>
            <a:ext cx="6410631" cy="5436067"/>
          </a:xfrm>
        </p:spPr>
        <p:txBody>
          <a:bodyPr/>
          <a:lstStyle/>
          <a:p>
            <a:r>
              <a:rPr lang="en-US" sz="2400" dirty="0">
                <a:latin typeface="Times New Roman" panose="02020603050405020304" pitchFamily="18" charset="0"/>
                <a:ea typeface="SimSun" panose="02010600030101010101" pitchFamily="2" charset="-122"/>
              </a:rPr>
              <a:t>Also, the experiment recorded the major and minor radius of eclipse formed by the subject during each of press and release events individually for each hand, right and </a:t>
            </a:r>
            <a:r>
              <a:rPr lang="en-US" sz="2400" dirty="0" smtClean="0">
                <a:latin typeface="Times New Roman" panose="02020603050405020304" pitchFamily="18" charset="0"/>
                <a:ea typeface="SimSun" panose="02010600030101010101" pitchFamily="2" charset="-122"/>
              </a:rPr>
              <a:t>left</a:t>
            </a:r>
          </a:p>
          <a:p>
            <a:r>
              <a:rPr lang="en-US" sz="2400" dirty="0" smtClean="0">
                <a:latin typeface="Times New Roman" panose="02020603050405020304" pitchFamily="18" charset="0"/>
                <a:ea typeface="SimSun" panose="02010600030101010101" pitchFamily="2" charset="-122"/>
              </a:rPr>
              <a:t>The </a:t>
            </a:r>
            <a:r>
              <a:rPr lang="en-US" sz="2400" dirty="0">
                <a:latin typeface="Times New Roman" panose="02020603050405020304" pitchFamily="18" charset="0"/>
                <a:ea typeface="SimSun" panose="02010600030101010101" pitchFamily="2" charset="-122"/>
              </a:rPr>
              <a:t>objective was to study if there is a pattern formed that would elicit the distinction of subject behavior when they use their dominant hand and when they use their other </a:t>
            </a:r>
            <a:r>
              <a:rPr lang="en-US" sz="2400" dirty="0" smtClean="0">
                <a:latin typeface="Times New Roman" panose="02020603050405020304" pitchFamily="18" charset="0"/>
                <a:ea typeface="SimSun" panose="02010600030101010101" pitchFamily="2" charset="-122"/>
              </a:rPr>
              <a:t>hand</a:t>
            </a:r>
          </a:p>
          <a:p>
            <a:r>
              <a:rPr lang="en-US" sz="2400" dirty="0" smtClean="0">
                <a:latin typeface="Times New Roman" panose="02020603050405020304" pitchFamily="18" charset="0"/>
                <a:ea typeface="SimSun" panose="02010600030101010101" pitchFamily="2" charset="-122"/>
              </a:rPr>
              <a:t>It </a:t>
            </a:r>
            <a:r>
              <a:rPr lang="en-US" sz="2400" dirty="0">
                <a:latin typeface="Times New Roman" panose="02020603050405020304" pitchFamily="18" charset="0"/>
                <a:ea typeface="SimSun" panose="02010600030101010101" pitchFamily="2" charset="-122"/>
              </a:rPr>
              <a:t>was found that there was no significant difference (in major) in press and release radius of the eclipse formed during a particular hit moment using a non-dominant hand compared to dominant </a:t>
            </a:r>
            <a:r>
              <a:rPr lang="en-US" sz="2400" dirty="0" smtClean="0">
                <a:latin typeface="Times New Roman" panose="02020603050405020304" pitchFamily="18" charset="0"/>
                <a:ea typeface="SimSun" panose="02010600030101010101" pitchFamily="2" charset="-122"/>
              </a:rPr>
              <a:t>hand</a:t>
            </a:r>
            <a:endParaRPr lang="en-US" sz="2400" dirty="0"/>
          </a:p>
        </p:txBody>
      </p:sp>
    </p:spTree>
    <p:extLst>
      <p:ext uri="{BB962C8B-B14F-4D97-AF65-F5344CB8AC3E}">
        <p14:creationId xmlns:p14="http://schemas.microsoft.com/office/powerpoint/2010/main" val="3391754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grpSp>
        <p:nvGrpSpPr>
          <p:cNvPr id="287" name="Shape 287"/>
          <p:cNvGrpSpPr/>
          <p:nvPr/>
        </p:nvGrpSpPr>
        <p:grpSpPr>
          <a:xfrm>
            <a:off x="9" y="228600"/>
            <a:ext cx="2851523" cy="6638625"/>
            <a:chOff x="2487613" y="285750"/>
            <a:chExt cx="2428875" cy="5654676"/>
          </a:xfrm>
        </p:grpSpPr>
        <p:sp>
          <p:nvSpPr>
            <p:cNvPr id="288" name="Shape 28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0" name="Shape 300"/>
          <p:cNvGrpSpPr/>
          <p:nvPr/>
        </p:nvGrpSpPr>
        <p:grpSpPr>
          <a:xfrm>
            <a:off x="27225" y="-786"/>
            <a:ext cx="2356675" cy="6854040"/>
            <a:chOff x="6627813" y="194833"/>
            <a:chExt cx="1952625" cy="5678918"/>
          </a:xfrm>
        </p:grpSpPr>
        <p:sp>
          <p:nvSpPr>
            <p:cNvPr id="301" name="Shape 30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13" name="Shape 31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0" y="0"/>
            <a:ext cx="4639734" cy="6858000"/>
          </a:xfrm>
          <a:prstGeom prst="rect">
            <a:avLst/>
          </a:prstGeom>
          <a:solidFill>
            <a:srgbClr val="3B372A">
              <a:alpha val="89803"/>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0" y="5033007"/>
            <a:ext cx="5404022" cy="857047"/>
          </a:xfrm>
          <a:custGeom>
            <a:avLst/>
            <a:gdLst/>
            <a:ahLst/>
            <a:cxnLst/>
            <a:rect l="0" t="0" r="0" b="0"/>
            <a:pathLst>
              <a:path w="1117" h="163" extrusionOk="0">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319" name="Shape 319"/>
          <p:cNvSpPr txBox="1">
            <a:spLocks noGrp="1"/>
          </p:cNvSpPr>
          <p:nvPr>
            <p:ph type="title"/>
          </p:nvPr>
        </p:nvSpPr>
        <p:spPr>
          <a:xfrm>
            <a:off x="540279" y="967417"/>
            <a:ext cx="3778870" cy="3943250"/>
          </a:xfrm>
          <a:prstGeom prst="rect">
            <a:avLst/>
          </a:prstGeom>
          <a:noFill/>
          <a:ln>
            <a:noFill/>
          </a:ln>
        </p:spPr>
        <p:txBody>
          <a:bodyPr spcFirstLastPara="1" wrap="square" lIns="91425" tIns="45700" rIns="91425" bIns="45700" anchor="b" anchorCtr="0">
            <a:noAutofit/>
          </a:bodyPr>
          <a:lstStyle/>
          <a:p>
            <a:pPr lvl="0">
              <a:buClr>
                <a:srgbClr val="FEFFFF"/>
              </a:buClr>
              <a:buSzPts val="4000"/>
            </a:pPr>
            <a:r>
              <a:rPr lang="en-US" sz="4000" dirty="0" smtClean="0">
                <a:solidFill>
                  <a:srgbClr val="FEFFFF"/>
                </a:solidFill>
              </a:rPr>
              <a:t>Results</a:t>
            </a:r>
            <a:endParaRPr dirty="0"/>
          </a:p>
        </p:txBody>
      </p:sp>
      <p:sp>
        <p:nvSpPr>
          <p:cNvPr id="36" name="Text Placeholder 2">
            <a:extLst>
              <a:ext uri="{FF2B5EF4-FFF2-40B4-BE49-F238E27FC236}">
                <a16:creationId xmlns:a16="http://schemas.microsoft.com/office/drawing/2014/main" id="{C0163401-8CE4-46C6-B135-F7334C75DC47}"/>
              </a:ext>
            </a:extLst>
          </p:cNvPr>
          <p:cNvSpPr>
            <a:spLocks noGrp="1"/>
          </p:cNvSpPr>
          <p:nvPr>
            <p:ph type="body" idx="1"/>
          </p:nvPr>
        </p:nvSpPr>
        <p:spPr>
          <a:xfrm>
            <a:off x="5256539" y="1692564"/>
            <a:ext cx="6410631" cy="3146594"/>
          </a:xfrm>
        </p:spPr>
        <p:txBody>
          <a:bodyPr/>
          <a:lstStyle/>
          <a:p>
            <a:r>
              <a:rPr lang="en-US" sz="2400" dirty="0" smtClean="0">
                <a:latin typeface="Times New Roman" panose="02020603050405020304" pitchFamily="18" charset="0"/>
                <a:ea typeface="SimSun" panose="02010600030101010101" pitchFamily="2" charset="-122"/>
              </a:rPr>
              <a:t>Hence </a:t>
            </a:r>
            <a:r>
              <a:rPr lang="en-US" sz="2400" dirty="0">
                <a:latin typeface="Times New Roman" panose="02020603050405020304" pitchFamily="18" charset="0"/>
                <a:ea typeface="SimSun" panose="02010600030101010101" pitchFamily="2" charset="-122"/>
              </a:rPr>
              <a:t>it can be inferred that the subjects faced problem while using their non-dominant hand to hit a particular target as their press and release eclipse didn’t differ much, so the results suggest that subjects under test were not able to completely press the target using their non-dominant hand.</a:t>
            </a:r>
            <a:endParaRPr lang="en-US" sz="2400" dirty="0"/>
          </a:p>
        </p:txBody>
      </p:sp>
    </p:spTree>
    <p:extLst>
      <p:ext uri="{BB962C8B-B14F-4D97-AF65-F5344CB8AC3E}">
        <p14:creationId xmlns:p14="http://schemas.microsoft.com/office/powerpoint/2010/main" val="2096565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p:nvPr/>
        </p:nvSpPr>
        <p:spPr>
          <a:xfrm>
            <a:off x="1" y="0"/>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
        <p:nvSpPr>
          <p:cNvPr id="362" name="Shape 362"/>
          <p:cNvSpPr/>
          <p:nvPr/>
        </p:nvSpPr>
        <p:spPr>
          <a:xfrm>
            <a:off x="4795736" y="0"/>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363" name="Shape 363"/>
          <p:cNvGrpSpPr/>
          <p:nvPr/>
        </p:nvGrpSpPr>
        <p:grpSpPr>
          <a:xfrm>
            <a:off x="27225" y="-786"/>
            <a:ext cx="2356675" cy="6854040"/>
            <a:chOff x="6627813" y="194833"/>
            <a:chExt cx="1952625" cy="5678918"/>
          </a:xfrm>
        </p:grpSpPr>
        <p:sp>
          <p:nvSpPr>
            <p:cNvPr id="364" name="Shape 364"/>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76" name="Shape 376"/>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txBox="1">
            <a:spLocks noGrp="1"/>
          </p:cNvSpPr>
          <p:nvPr>
            <p:ph type="title"/>
          </p:nvPr>
        </p:nvSpPr>
        <p:spPr>
          <a:xfrm>
            <a:off x="1217056" y="1093380"/>
            <a:ext cx="3068182" cy="4671240"/>
          </a:xfrm>
          <a:prstGeom prst="rect">
            <a:avLst/>
          </a:prstGeom>
          <a:noFill/>
          <a:ln>
            <a:noFill/>
          </a:ln>
        </p:spPr>
        <p:txBody>
          <a:bodyPr spcFirstLastPara="1" wrap="square" lIns="91425" tIns="45700" rIns="91425" bIns="45700" anchor="ctr" anchorCtr="0">
            <a:noAutofit/>
          </a:bodyPr>
          <a:lstStyle/>
          <a:p>
            <a:pPr lvl="0" algn="r">
              <a:buClr>
                <a:srgbClr val="FEFEFE"/>
              </a:buClr>
            </a:pPr>
            <a:r>
              <a:rPr lang="en-US" dirty="0" smtClean="0">
                <a:solidFill>
                  <a:schemeClr val="bg1"/>
                </a:solidFill>
              </a:rPr>
              <a:t/>
            </a:r>
            <a:br>
              <a:rPr lang="en-US" dirty="0" smtClean="0">
                <a:solidFill>
                  <a:schemeClr val="bg1"/>
                </a:solidFill>
              </a:rPr>
            </a:br>
            <a:r>
              <a:rPr lang="en-US" dirty="0">
                <a:solidFill>
                  <a:schemeClr val="bg1"/>
                </a:solidFill>
              </a:rPr>
              <a:t/>
            </a:r>
            <a:br>
              <a:rPr lang="en-US" dirty="0">
                <a:solidFill>
                  <a:schemeClr val="bg1"/>
                </a:solidFill>
              </a:rPr>
            </a:br>
            <a:r>
              <a:rPr lang="en-US" dirty="0" smtClean="0">
                <a:solidFill>
                  <a:schemeClr val="bg1"/>
                </a:solidFill>
              </a:rPr>
              <a:t/>
            </a:r>
            <a:br>
              <a:rPr lang="en-US" dirty="0" smtClean="0">
                <a:solidFill>
                  <a:schemeClr val="bg1"/>
                </a:solidFill>
              </a:rPr>
            </a:br>
            <a:r>
              <a:rPr lang="en-US" dirty="0">
                <a:solidFill>
                  <a:schemeClr val="bg1"/>
                </a:solidFill>
              </a:rPr>
              <a:t/>
            </a:r>
            <a:br>
              <a:rPr lang="en-US" dirty="0">
                <a:solidFill>
                  <a:schemeClr val="bg1"/>
                </a:solidFill>
              </a:rPr>
            </a:br>
            <a:r>
              <a:rPr lang="en-US" dirty="0" smtClean="0">
                <a:solidFill>
                  <a:schemeClr val="bg1"/>
                </a:solidFill>
              </a:rPr>
              <a:t/>
            </a:r>
            <a:br>
              <a:rPr lang="en-US" dirty="0" smtClean="0">
                <a:solidFill>
                  <a:schemeClr val="bg1"/>
                </a:solidFill>
              </a:rPr>
            </a:br>
            <a:r>
              <a:rPr lang="en-US" dirty="0">
                <a:solidFill>
                  <a:schemeClr val="bg1"/>
                </a:solidFill>
              </a:rPr>
              <a:t/>
            </a:r>
            <a:br>
              <a:rPr lang="en-US" dirty="0">
                <a:solidFill>
                  <a:schemeClr val="bg1"/>
                </a:solidFill>
              </a:rPr>
            </a:br>
            <a:r>
              <a:rPr lang="en-US" dirty="0" smtClean="0">
                <a:solidFill>
                  <a:schemeClr val="bg1"/>
                </a:solidFill>
              </a:rPr>
              <a:t>Future Scope</a:t>
            </a:r>
            <a:endParaRPr dirty="0">
              <a:solidFill>
                <a:schemeClr val="bg1"/>
              </a:solidFill>
            </a:endParaRPr>
          </a:p>
        </p:txBody>
      </p:sp>
      <p:sp>
        <p:nvSpPr>
          <p:cNvPr id="378" name="Shape 378"/>
          <p:cNvSpPr txBox="1">
            <a:spLocks noGrp="1"/>
          </p:cNvSpPr>
          <p:nvPr>
            <p:ph type="body" idx="1"/>
          </p:nvPr>
        </p:nvSpPr>
        <p:spPr>
          <a:xfrm>
            <a:off x="5437995" y="198783"/>
            <a:ext cx="6219103" cy="6401557"/>
          </a:xfrm>
          <a:prstGeom prst="rect">
            <a:avLst/>
          </a:prstGeom>
          <a:noFill/>
          <a:ln>
            <a:noFill/>
          </a:ln>
        </p:spPr>
        <p:txBody>
          <a:bodyPr spcFirstLastPara="1" wrap="square" lIns="91425" tIns="45700" rIns="91425" bIns="45700" anchor="ctr" anchorCtr="0">
            <a:noAutofit/>
          </a:bodyPr>
          <a:lstStyle/>
          <a:p>
            <a:r>
              <a:rPr lang="en-US" sz="2400" dirty="0" smtClean="0">
                <a:solidFill>
                  <a:schemeClr val="bg1"/>
                </a:solidFill>
              </a:rPr>
              <a:t>Data </a:t>
            </a:r>
            <a:r>
              <a:rPr lang="en-US" sz="2400" dirty="0">
                <a:solidFill>
                  <a:schemeClr val="bg1"/>
                </a:solidFill>
              </a:rPr>
              <a:t>analysis using all the features must be completed for all the three </a:t>
            </a:r>
            <a:r>
              <a:rPr lang="en-US" sz="2400" dirty="0" smtClean="0">
                <a:solidFill>
                  <a:schemeClr val="bg1"/>
                </a:solidFill>
              </a:rPr>
              <a:t>experiments</a:t>
            </a:r>
          </a:p>
          <a:p>
            <a:r>
              <a:rPr lang="en-US" sz="2400" dirty="0" smtClean="0">
                <a:solidFill>
                  <a:schemeClr val="bg1"/>
                </a:solidFill>
              </a:rPr>
              <a:t>Various </a:t>
            </a:r>
            <a:r>
              <a:rPr lang="en-US" sz="2400" dirty="0">
                <a:solidFill>
                  <a:schemeClr val="bg1"/>
                </a:solidFill>
              </a:rPr>
              <a:t>features can be selected to be visualized using graphs to draw meaningful </a:t>
            </a:r>
            <a:r>
              <a:rPr lang="en-US" sz="2400" dirty="0" smtClean="0">
                <a:solidFill>
                  <a:schemeClr val="bg1"/>
                </a:solidFill>
              </a:rPr>
              <a:t>conclusions</a:t>
            </a:r>
          </a:p>
          <a:p>
            <a:r>
              <a:rPr lang="en-US" sz="2400" dirty="0" smtClean="0">
                <a:solidFill>
                  <a:schemeClr val="bg1"/>
                </a:solidFill>
              </a:rPr>
              <a:t>Around </a:t>
            </a:r>
            <a:r>
              <a:rPr lang="en-US" sz="2400" dirty="0">
                <a:solidFill>
                  <a:schemeClr val="bg1"/>
                </a:solidFill>
              </a:rPr>
              <a:t>twenty left-handed and right-handed subjects could be used to gather data of all three experiments to confirm the viability of the </a:t>
            </a:r>
            <a:r>
              <a:rPr lang="en-US" sz="2400" dirty="0" smtClean="0">
                <a:solidFill>
                  <a:schemeClr val="bg1"/>
                </a:solidFill>
              </a:rPr>
              <a:t>results</a:t>
            </a:r>
          </a:p>
          <a:p>
            <a:r>
              <a:rPr lang="en-US" sz="2400" dirty="0" smtClean="0">
                <a:solidFill>
                  <a:schemeClr val="bg1"/>
                </a:solidFill>
              </a:rPr>
              <a:t>Experiment </a:t>
            </a:r>
            <a:r>
              <a:rPr lang="en-US" sz="2400" dirty="0">
                <a:solidFill>
                  <a:schemeClr val="bg1"/>
                </a:solidFill>
              </a:rPr>
              <a:t>two must be modified to use a stair case selection rather than a single dropdown, because right now it’s not depicting the Steering </a:t>
            </a:r>
            <a:r>
              <a:rPr lang="en-US" sz="2400" dirty="0" smtClean="0">
                <a:solidFill>
                  <a:schemeClr val="bg1"/>
                </a:solidFill>
              </a:rPr>
              <a:t>law</a:t>
            </a:r>
            <a:endParaRPr lang="en-US" sz="2400" dirty="0">
              <a:solidFill>
                <a:schemeClr val="bg1"/>
              </a:solidFill>
            </a:endParaRPr>
          </a:p>
        </p:txBody>
      </p:sp>
    </p:spTree>
    <p:extLst>
      <p:ext uri="{BB962C8B-B14F-4D97-AF65-F5344CB8AC3E}">
        <p14:creationId xmlns:p14="http://schemas.microsoft.com/office/powerpoint/2010/main" val="3555704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p:nvPr/>
        </p:nvSpPr>
        <p:spPr>
          <a:xfrm>
            <a:off x="1" y="0"/>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a:ea typeface="Century Gothic"/>
              <a:cs typeface="Century Gothic"/>
              <a:sym typeface="Century Gothic"/>
            </a:endParaRPr>
          </a:p>
        </p:txBody>
      </p:sp>
      <p:sp>
        <p:nvSpPr>
          <p:cNvPr id="362" name="Shape 362"/>
          <p:cNvSpPr/>
          <p:nvPr/>
        </p:nvSpPr>
        <p:spPr>
          <a:xfrm>
            <a:off x="4795736" y="0"/>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363" name="Shape 363"/>
          <p:cNvGrpSpPr/>
          <p:nvPr/>
        </p:nvGrpSpPr>
        <p:grpSpPr>
          <a:xfrm>
            <a:off x="27225" y="-786"/>
            <a:ext cx="2356675" cy="6854040"/>
            <a:chOff x="6627813" y="194833"/>
            <a:chExt cx="1952625" cy="5678918"/>
          </a:xfrm>
        </p:grpSpPr>
        <p:sp>
          <p:nvSpPr>
            <p:cNvPr id="364" name="Shape 364"/>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76" name="Shape 376"/>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txBox="1">
            <a:spLocks noGrp="1"/>
          </p:cNvSpPr>
          <p:nvPr>
            <p:ph type="title"/>
          </p:nvPr>
        </p:nvSpPr>
        <p:spPr>
          <a:xfrm>
            <a:off x="1217056" y="1093380"/>
            <a:ext cx="3068182" cy="4671240"/>
          </a:xfrm>
          <a:prstGeom prst="rect">
            <a:avLst/>
          </a:prstGeom>
          <a:noFill/>
          <a:ln>
            <a:noFill/>
          </a:ln>
        </p:spPr>
        <p:txBody>
          <a:bodyPr spcFirstLastPara="1" wrap="square" lIns="91425" tIns="45700" rIns="91425" bIns="45700" anchor="ctr" anchorCtr="0">
            <a:noAutofit/>
          </a:bodyPr>
          <a:lstStyle/>
          <a:p>
            <a:pPr lvl="0" algn="r">
              <a:buClr>
                <a:srgbClr val="FEFEFE"/>
              </a:buClr>
            </a:pPr>
            <a:r>
              <a:rPr lang="en-US" dirty="0" smtClean="0">
                <a:solidFill>
                  <a:schemeClr val="bg1"/>
                </a:solidFill>
              </a:rPr>
              <a:t/>
            </a:r>
            <a:br>
              <a:rPr lang="en-US" dirty="0" smtClean="0">
                <a:solidFill>
                  <a:schemeClr val="bg1"/>
                </a:solidFill>
              </a:rPr>
            </a:br>
            <a:r>
              <a:rPr lang="en-US" dirty="0">
                <a:solidFill>
                  <a:schemeClr val="bg1"/>
                </a:solidFill>
              </a:rPr>
              <a:t/>
            </a:r>
            <a:br>
              <a:rPr lang="en-US" dirty="0">
                <a:solidFill>
                  <a:schemeClr val="bg1"/>
                </a:solidFill>
              </a:rPr>
            </a:br>
            <a:r>
              <a:rPr lang="en-US" dirty="0" smtClean="0">
                <a:solidFill>
                  <a:schemeClr val="bg1"/>
                </a:solidFill>
              </a:rPr>
              <a:t/>
            </a:r>
            <a:br>
              <a:rPr lang="en-US" dirty="0" smtClean="0">
                <a:solidFill>
                  <a:schemeClr val="bg1"/>
                </a:solidFill>
              </a:rPr>
            </a:br>
            <a:r>
              <a:rPr lang="en-US" dirty="0">
                <a:solidFill>
                  <a:schemeClr val="bg1"/>
                </a:solidFill>
              </a:rPr>
              <a:t/>
            </a:r>
            <a:br>
              <a:rPr lang="en-US" dirty="0">
                <a:solidFill>
                  <a:schemeClr val="bg1"/>
                </a:solidFill>
              </a:rPr>
            </a:br>
            <a:r>
              <a:rPr lang="en-US" dirty="0" smtClean="0">
                <a:solidFill>
                  <a:schemeClr val="bg1"/>
                </a:solidFill>
              </a:rPr>
              <a:t/>
            </a:r>
            <a:br>
              <a:rPr lang="en-US" dirty="0" smtClean="0">
                <a:solidFill>
                  <a:schemeClr val="bg1"/>
                </a:solidFill>
              </a:rPr>
            </a:br>
            <a:r>
              <a:rPr lang="en-US" dirty="0">
                <a:solidFill>
                  <a:schemeClr val="bg1"/>
                </a:solidFill>
              </a:rPr>
              <a:t/>
            </a:r>
            <a:br>
              <a:rPr lang="en-US" dirty="0">
                <a:solidFill>
                  <a:schemeClr val="bg1"/>
                </a:solidFill>
              </a:rPr>
            </a:br>
            <a:r>
              <a:rPr lang="en-US" dirty="0" smtClean="0">
                <a:solidFill>
                  <a:schemeClr val="bg1"/>
                </a:solidFill>
              </a:rPr>
              <a:t>Future Scope</a:t>
            </a:r>
            <a:endParaRPr dirty="0">
              <a:solidFill>
                <a:schemeClr val="bg1"/>
              </a:solidFill>
            </a:endParaRPr>
          </a:p>
        </p:txBody>
      </p:sp>
      <p:sp>
        <p:nvSpPr>
          <p:cNvPr id="378" name="Shape 378"/>
          <p:cNvSpPr txBox="1">
            <a:spLocks noGrp="1"/>
          </p:cNvSpPr>
          <p:nvPr>
            <p:ph type="body" idx="1"/>
          </p:nvPr>
        </p:nvSpPr>
        <p:spPr>
          <a:xfrm>
            <a:off x="5437995" y="198783"/>
            <a:ext cx="6219103" cy="6401557"/>
          </a:xfrm>
          <a:prstGeom prst="rect">
            <a:avLst/>
          </a:prstGeom>
          <a:noFill/>
          <a:ln>
            <a:noFill/>
          </a:ln>
        </p:spPr>
        <p:txBody>
          <a:bodyPr spcFirstLastPara="1" wrap="square" lIns="91425" tIns="45700" rIns="91425" bIns="45700" anchor="ctr" anchorCtr="0">
            <a:noAutofit/>
          </a:bodyPr>
          <a:lstStyle/>
          <a:p>
            <a:r>
              <a:rPr lang="en-US" sz="2400" dirty="0" smtClean="0">
                <a:solidFill>
                  <a:schemeClr val="bg1"/>
                </a:solidFill>
              </a:rPr>
              <a:t>More </a:t>
            </a:r>
            <a:r>
              <a:rPr lang="en-US" sz="2400" dirty="0">
                <a:solidFill>
                  <a:schemeClr val="bg1"/>
                </a:solidFill>
              </a:rPr>
              <a:t>features could be recorded such as the device type (Android or </a:t>
            </a:r>
            <a:r>
              <a:rPr lang="en-US" sz="2400" dirty="0" smtClean="0">
                <a:solidFill>
                  <a:schemeClr val="bg1"/>
                </a:solidFill>
              </a:rPr>
              <a:t>Apple)</a:t>
            </a:r>
          </a:p>
          <a:p>
            <a:r>
              <a:rPr lang="en-US" sz="2400" dirty="0" smtClean="0">
                <a:solidFill>
                  <a:schemeClr val="bg1"/>
                </a:solidFill>
              </a:rPr>
              <a:t>Researchers </a:t>
            </a:r>
            <a:r>
              <a:rPr lang="en-US" sz="2400" dirty="0">
                <a:solidFill>
                  <a:schemeClr val="bg1"/>
                </a:solidFill>
              </a:rPr>
              <a:t>can also study what all experiments can be added to the existing three experiments employed in this paper. </a:t>
            </a:r>
            <a:endParaRPr lang="en-US" sz="2400" dirty="0" smtClean="0">
              <a:solidFill>
                <a:schemeClr val="bg1"/>
              </a:solidFill>
            </a:endParaRPr>
          </a:p>
          <a:p>
            <a:r>
              <a:rPr lang="en-US" sz="2400" dirty="0" smtClean="0">
                <a:solidFill>
                  <a:schemeClr val="bg1"/>
                </a:solidFill>
              </a:rPr>
              <a:t>Machine </a:t>
            </a:r>
            <a:r>
              <a:rPr lang="en-US" sz="2400" dirty="0">
                <a:solidFill>
                  <a:schemeClr val="bg1"/>
                </a:solidFill>
              </a:rPr>
              <a:t>learning model can be employed further to discover the patterns in the data.</a:t>
            </a:r>
          </a:p>
        </p:txBody>
      </p:sp>
    </p:spTree>
    <p:extLst>
      <p:ext uri="{BB962C8B-B14F-4D97-AF65-F5344CB8AC3E}">
        <p14:creationId xmlns:p14="http://schemas.microsoft.com/office/powerpoint/2010/main" val="3346270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p:nvPr/>
        </p:nvSpPr>
        <p:spPr>
          <a:xfrm>
            <a:off x="1" y="0"/>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62" name="Shape 362"/>
          <p:cNvSpPr/>
          <p:nvPr/>
        </p:nvSpPr>
        <p:spPr>
          <a:xfrm>
            <a:off x="4795736" y="0"/>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363" name="Shape 363"/>
          <p:cNvGrpSpPr/>
          <p:nvPr/>
        </p:nvGrpSpPr>
        <p:grpSpPr>
          <a:xfrm>
            <a:off x="27225" y="-786"/>
            <a:ext cx="2356675" cy="6854040"/>
            <a:chOff x="6627813" y="194833"/>
            <a:chExt cx="1952625" cy="5678918"/>
          </a:xfrm>
        </p:grpSpPr>
        <p:sp>
          <p:nvSpPr>
            <p:cNvPr id="364" name="Shape 364"/>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76" name="Shape 376"/>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txBox="1">
            <a:spLocks noGrp="1"/>
          </p:cNvSpPr>
          <p:nvPr>
            <p:ph type="title"/>
          </p:nvPr>
        </p:nvSpPr>
        <p:spPr>
          <a:xfrm>
            <a:off x="1217056" y="1093380"/>
            <a:ext cx="3068182" cy="4671240"/>
          </a:xfrm>
          <a:prstGeom prst="rect">
            <a:avLst/>
          </a:prstGeom>
          <a:noFill/>
          <a:ln>
            <a:noFill/>
          </a:ln>
        </p:spPr>
        <p:txBody>
          <a:bodyPr spcFirstLastPara="1" wrap="square" lIns="91425" tIns="45700" rIns="91425" bIns="45700" anchor="ctr" anchorCtr="0">
            <a:noAutofit/>
          </a:bodyPr>
          <a:lstStyle/>
          <a:p>
            <a:pPr lvl="0" algn="r">
              <a:buClr>
                <a:srgbClr val="FEFEFE"/>
              </a:buClr>
            </a:pPr>
            <a:r>
              <a:rPr lang="en-US" dirty="0">
                <a:solidFill>
                  <a:schemeClr val="lt1"/>
                </a:solidFill>
              </a:rPr>
              <a:t>Summary of Project Meetings</a:t>
            </a:r>
            <a:endParaRPr dirty="0"/>
          </a:p>
        </p:txBody>
      </p:sp>
      <p:sp>
        <p:nvSpPr>
          <p:cNvPr id="378" name="Shape 378"/>
          <p:cNvSpPr txBox="1">
            <a:spLocks noGrp="1"/>
          </p:cNvSpPr>
          <p:nvPr>
            <p:ph type="body" idx="1"/>
          </p:nvPr>
        </p:nvSpPr>
        <p:spPr>
          <a:xfrm>
            <a:off x="5296140" y="506895"/>
            <a:ext cx="6526564" cy="5576610"/>
          </a:xfrm>
          <a:prstGeom prst="rect">
            <a:avLst/>
          </a:prstGeom>
          <a:noFill/>
          <a:ln>
            <a:noFill/>
          </a:ln>
        </p:spPr>
        <p:txBody>
          <a:bodyPr spcFirstLastPara="1" wrap="square" lIns="91425" tIns="45700" rIns="91425" bIns="45700" anchor="ctr" anchorCtr="0">
            <a:noAutofit/>
          </a:bodyPr>
          <a:lstStyle/>
          <a:p>
            <a:pPr marL="342900">
              <a:spcBef>
                <a:spcPts val="0"/>
              </a:spcBef>
            </a:pPr>
            <a:endParaRPr lang="en-US" sz="2000" dirty="0">
              <a:solidFill>
                <a:schemeClr val="bg1"/>
              </a:solidFill>
            </a:endParaRPr>
          </a:p>
          <a:p>
            <a:pPr marL="342900">
              <a:spcBef>
                <a:spcPts val="0"/>
              </a:spcBef>
            </a:pPr>
            <a:r>
              <a:rPr lang="en-US" sz="2000" dirty="0">
                <a:solidFill>
                  <a:schemeClr val="bg1"/>
                </a:solidFill>
              </a:rPr>
              <a:t>Every week we </a:t>
            </a:r>
            <a:r>
              <a:rPr lang="en-US" sz="2000" dirty="0" smtClean="0">
                <a:solidFill>
                  <a:schemeClr val="bg1"/>
                </a:solidFill>
              </a:rPr>
              <a:t>met </a:t>
            </a:r>
            <a:r>
              <a:rPr lang="en-US" sz="2000" dirty="0">
                <a:solidFill>
                  <a:schemeClr val="bg1"/>
                </a:solidFill>
              </a:rPr>
              <a:t>with our customer to make sure we are on the right path and to gain more understanding on our upcoming tasks</a:t>
            </a:r>
          </a:p>
          <a:p>
            <a:pPr marL="342900">
              <a:spcBef>
                <a:spcPts val="0"/>
              </a:spcBef>
            </a:pPr>
            <a:endParaRPr lang="en-US" sz="2000" dirty="0">
              <a:solidFill>
                <a:schemeClr val="bg1"/>
              </a:solidFill>
            </a:endParaRPr>
          </a:p>
          <a:p>
            <a:pPr marL="342900">
              <a:spcBef>
                <a:spcPts val="0"/>
              </a:spcBef>
            </a:pPr>
            <a:r>
              <a:rPr lang="en-US" sz="2000" dirty="0">
                <a:solidFill>
                  <a:schemeClr val="bg1"/>
                </a:solidFill>
              </a:rPr>
              <a:t>Mode of communication for meetings </a:t>
            </a:r>
            <a:r>
              <a:rPr lang="en-US" sz="2000" dirty="0" smtClean="0">
                <a:solidFill>
                  <a:schemeClr val="bg1"/>
                </a:solidFill>
              </a:rPr>
              <a:t>was </a:t>
            </a:r>
            <a:r>
              <a:rPr lang="en-US" sz="2000" dirty="0" err="1" smtClean="0">
                <a:solidFill>
                  <a:schemeClr val="bg1"/>
                </a:solidFill>
              </a:rPr>
              <a:t>Bluejeans</a:t>
            </a:r>
            <a:r>
              <a:rPr lang="en-US" sz="2000" dirty="0" smtClean="0">
                <a:solidFill>
                  <a:schemeClr val="bg1"/>
                </a:solidFill>
              </a:rPr>
              <a:t> and Skype</a:t>
            </a:r>
            <a:endParaRPr lang="en-US" sz="2000" dirty="0">
              <a:solidFill>
                <a:schemeClr val="bg1"/>
              </a:solidFill>
            </a:endParaRPr>
          </a:p>
          <a:p>
            <a:pPr marL="342900">
              <a:spcBef>
                <a:spcPts val="0"/>
              </a:spcBef>
            </a:pPr>
            <a:endParaRPr lang="en-US" sz="2000" dirty="0">
              <a:solidFill>
                <a:schemeClr val="bg1"/>
              </a:solidFill>
            </a:endParaRPr>
          </a:p>
          <a:p>
            <a:pPr marL="342900">
              <a:spcBef>
                <a:spcPts val="0"/>
              </a:spcBef>
            </a:pPr>
            <a:r>
              <a:rPr lang="en-US" sz="2000" dirty="0">
                <a:solidFill>
                  <a:schemeClr val="bg1"/>
                </a:solidFill>
              </a:rPr>
              <a:t>For day to day </a:t>
            </a:r>
            <a:r>
              <a:rPr lang="en-US" sz="2000" dirty="0" smtClean="0">
                <a:solidFill>
                  <a:schemeClr val="bg1"/>
                </a:solidFill>
              </a:rPr>
              <a:t>communications </a:t>
            </a:r>
            <a:r>
              <a:rPr lang="en-US" sz="2000" dirty="0">
                <a:solidFill>
                  <a:schemeClr val="bg1"/>
                </a:solidFill>
              </a:rPr>
              <a:t>we </a:t>
            </a:r>
            <a:r>
              <a:rPr lang="en-US" sz="2000" dirty="0" smtClean="0">
                <a:solidFill>
                  <a:schemeClr val="bg1"/>
                </a:solidFill>
              </a:rPr>
              <a:t>used </a:t>
            </a:r>
            <a:r>
              <a:rPr lang="en-US" sz="2000" dirty="0">
                <a:solidFill>
                  <a:schemeClr val="bg1"/>
                </a:solidFill>
              </a:rPr>
              <a:t>Slack</a:t>
            </a:r>
          </a:p>
          <a:p>
            <a:pPr marL="0" indent="0">
              <a:spcBef>
                <a:spcPts val="0"/>
              </a:spcBef>
              <a:buNone/>
            </a:pPr>
            <a:endParaRPr lang="en-US" sz="2000" dirty="0">
              <a:solidFill>
                <a:schemeClr val="bg1"/>
              </a:solidFill>
            </a:endParaRPr>
          </a:p>
          <a:p>
            <a:pPr marL="342900">
              <a:spcBef>
                <a:spcPts val="0"/>
              </a:spcBef>
            </a:pPr>
            <a:r>
              <a:rPr lang="en-US" sz="2000" dirty="0">
                <a:solidFill>
                  <a:schemeClr val="bg1"/>
                </a:solidFill>
              </a:rPr>
              <a:t>We maintain all the </a:t>
            </a:r>
            <a:r>
              <a:rPr lang="en-US" sz="2000" dirty="0" smtClean="0">
                <a:solidFill>
                  <a:schemeClr val="bg1"/>
                </a:solidFill>
              </a:rPr>
              <a:t>flutter code, python </a:t>
            </a:r>
            <a:r>
              <a:rPr lang="en-US" sz="2000" dirty="0">
                <a:solidFill>
                  <a:schemeClr val="bg1"/>
                </a:solidFill>
              </a:rPr>
              <a:t>modules and csv files over </a:t>
            </a:r>
            <a:r>
              <a:rPr lang="en-US" sz="2000" dirty="0" err="1">
                <a:solidFill>
                  <a:schemeClr val="bg1"/>
                </a:solidFill>
              </a:rPr>
              <a:t>github</a:t>
            </a:r>
            <a:r>
              <a:rPr lang="en-US" sz="2000" dirty="0">
                <a:solidFill>
                  <a:schemeClr val="bg1"/>
                </a:solidFill>
              </a:rPr>
              <a:t>: </a:t>
            </a:r>
            <a:r>
              <a:rPr lang="en-US" sz="2000" dirty="0">
                <a:solidFill>
                  <a:schemeClr val="bg1"/>
                </a:solidFill>
                <a:hlinkClick r:id="rId3"/>
              </a:rPr>
              <a:t>https://github.com/averma74/FlutterAppOnHCI</a:t>
            </a:r>
            <a:endParaRPr lang="en-US" sz="2000" dirty="0">
              <a:solidFill>
                <a:schemeClr val="bg1"/>
              </a:solidFill>
            </a:endParaRPr>
          </a:p>
          <a:p>
            <a:pPr marL="342900">
              <a:spcBef>
                <a:spcPts val="0"/>
              </a:spcBef>
            </a:pPr>
            <a:endParaRPr sz="2000" dirty="0"/>
          </a:p>
        </p:txBody>
      </p:sp>
    </p:spTree>
    <p:extLst>
      <p:ext uri="{BB962C8B-B14F-4D97-AF65-F5344CB8AC3E}">
        <p14:creationId xmlns:p14="http://schemas.microsoft.com/office/powerpoint/2010/main" val="3434408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82"/>
        <p:cNvGrpSpPr/>
        <p:nvPr/>
      </p:nvGrpSpPr>
      <p:grpSpPr>
        <a:xfrm>
          <a:off x="0" y="0"/>
          <a:ext cx="0" cy="0"/>
          <a:chOff x="0" y="0"/>
          <a:chExt cx="0" cy="0"/>
        </a:xfrm>
      </p:grpSpPr>
      <p:sp>
        <p:nvSpPr>
          <p:cNvPr id="483" name="Shape 483"/>
          <p:cNvSpPr/>
          <p:nvPr/>
        </p:nvSpPr>
        <p:spPr>
          <a:xfrm>
            <a:off x="1" y="0"/>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84" name="Shape 484"/>
          <p:cNvSpPr/>
          <p:nvPr/>
        </p:nvSpPr>
        <p:spPr>
          <a:xfrm>
            <a:off x="4795736" y="0"/>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485" name="Shape 485"/>
          <p:cNvGrpSpPr/>
          <p:nvPr/>
        </p:nvGrpSpPr>
        <p:grpSpPr>
          <a:xfrm>
            <a:off x="27225" y="-786"/>
            <a:ext cx="2356675" cy="6854040"/>
            <a:chOff x="6627813" y="194833"/>
            <a:chExt cx="1952625" cy="5678918"/>
          </a:xfrm>
        </p:grpSpPr>
        <p:sp>
          <p:nvSpPr>
            <p:cNvPr id="486" name="Shape 486"/>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7" name="Shape 487"/>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8" name="Shape 488"/>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9" name="Shape 489"/>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0" name="Shape 490"/>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1" name="Shape 491"/>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2" name="Shape 492"/>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3" name="Shape 493"/>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4" name="Shape 494"/>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5" name="Shape 495"/>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6" name="Shape 496"/>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7" name="Shape 497"/>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98" name="Shape 498"/>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9" name="Shape 499"/>
          <p:cNvSpPr txBox="1">
            <a:spLocks noGrp="1"/>
          </p:cNvSpPr>
          <p:nvPr>
            <p:ph type="title"/>
          </p:nvPr>
        </p:nvSpPr>
        <p:spPr>
          <a:xfrm>
            <a:off x="1217056" y="1093380"/>
            <a:ext cx="3068182" cy="467124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EFE"/>
              </a:buClr>
              <a:buSzPts val="3600"/>
              <a:buFont typeface="Century Gothic"/>
              <a:buNone/>
            </a:pPr>
            <a:r>
              <a:rPr lang="en-US" sz="3600" b="0" i="0" u="none" strike="noStrike" cap="none" dirty="0">
                <a:solidFill>
                  <a:srgbClr val="FEFEFE"/>
                </a:solidFill>
                <a:latin typeface="Century Gothic"/>
                <a:ea typeface="Century Gothic"/>
                <a:cs typeface="Century Gothic"/>
                <a:sym typeface="Century Gothic"/>
              </a:rPr>
              <a:t>References</a:t>
            </a:r>
            <a:endParaRPr dirty="0"/>
          </a:p>
        </p:txBody>
      </p:sp>
      <p:sp>
        <p:nvSpPr>
          <p:cNvPr id="500" name="Shape 500"/>
          <p:cNvSpPr txBox="1">
            <a:spLocks noGrp="1"/>
          </p:cNvSpPr>
          <p:nvPr>
            <p:ph type="body" idx="1"/>
          </p:nvPr>
        </p:nvSpPr>
        <p:spPr>
          <a:xfrm>
            <a:off x="5287853" y="315643"/>
            <a:ext cx="6219103" cy="6226714"/>
          </a:xfrm>
          <a:prstGeom prst="rect">
            <a:avLst/>
          </a:prstGeom>
          <a:noFill/>
          <a:ln>
            <a:noFill/>
          </a:ln>
        </p:spPr>
        <p:txBody>
          <a:bodyPr spcFirstLastPara="1" wrap="square" lIns="91425" tIns="45700" rIns="91425" bIns="45700" anchor="ctr" anchorCtr="0">
            <a:noAutofit/>
          </a:bodyPr>
          <a:lstStyle/>
          <a:p>
            <a:pPr lvl="0"/>
            <a:r>
              <a:rPr lang="en-US" sz="1200" dirty="0" err="1" smtClean="0"/>
              <a:t>Arif</a:t>
            </a:r>
            <a:r>
              <a:rPr lang="en-US" sz="1200" dirty="0" smtClean="0"/>
              <a:t>, A. S., “A survey on mobile text entry handedness: How do users input text on handheld devices while nomadic?,” </a:t>
            </a:r>
            <a:r>
              <a:rPr lang="en-US" sz="1200" i="1" dirty="0" smtClean="0"/>
              <a:t>2012 4th International Conference on Intelligent Human Computer Interaction (IHCI)</a:t>
            </a:r>
            <a:r>
              <a:rPr lang="en-US" sz="1200" dirty="0" smtClean="0"/>
              <a:t>, pp. 1-6, 2012.</a:t>
            </a:r>
          </a:p>
          <a:p>
            <a:pPr lvl="0"/>
            <a:r>
              <a:rPr lang="en-US" sz="1200" dirty="0" smtClean="0"/>
              <a:t>Cheng Zhang, </a:t>
            </a:r>
            <a:r>
              <a:rPr lang="en-US" sz="1200" dirty="0" err="1" smtClean="0"/>
              <a:t>Xiaohuan</a:t>
            </a:r>
            <a:r>
              <a:rPr lang="en-US" sz="1200" dirty="0" smtClean="0"/>
              <a:t> Li, Fang Gao, </a:t>
            </a:r>
            <a:r>
              <a:rPr lang="en-US" sz="1200" dirty="0" err="1" smtClean="0"/>
              <a:t>Fadong</a:t>
            </a:r>
            <a:r>
              <a:rPr lang="en-US" sz="1200" dirty="0" smtClean="0"/>
              <a:t> Zhou, Li Xu, “An Experimental Research on the Directivity of Fitts’ Law in Human-computer Interaction,” 2015 IEEE International Conference on Progress in Informatics and Computing (PIC), pp. 226-229, 2015. </a:t>
            </a:r>
          </a:p>
          <a:p>
            <a:pPr lvl="0"/>
            <a:r>
              <a:rPr lang="en-US" sz="1200" dirty="0" smtClean="0"/>
              <a:t>Coakley, M. J., Monaco, J. V., &amp; Tappert, C. C., “Keystroke biometric studies with short numeric input on smartphones,” </a:t>
            </a:r>
            <a:r>
              <a:rPr lang="en-US" sz="1200" i="1" dirty="0" smtClean="0"/>
              <a:t>2016 IEEE 8th International Conference on Biometrics Theory, Applications and Systems (BTAS)</a:t>
            </a:r>
            <a:r>
              <a:rPr lang="en-US" sz="1200" dirty="0" smtClean="0"/>
              <a:t>, pp. 1-6, 2016.</a:t>
            </a:r>
          </a:p>
          <a:p>
            <a:pPr lvl="0"/>
            <a:r>
              <a:rPr lang="en-US" sz="1200" dirty="0" err="1" smtClean="0"/>
              <a:t>Lefyer</a:t>
            </a:r>
            <a:r>
              <a:rPr lang="en-US" sz="1200" dirty="0" smtClean="0"/>
              <a:t>, K., &amp; </a:t>
            </a:r>
            <a:r>
              <a:rPr lang="en-US" sz="1200" dirty="0" err="1" smtClean="0"/>
              <a:t>Spivak</a:t>
            </a:r>
            <a:r>
              <a:rPr lang="en-US" sz="1200" dirty="0" smtClean="0"/>
              <a:t>, A., “Method of person identification based on biometric characteristics of touch screen gestures,” </a:t>
            </a:r>
            <a:r>
              <a:rPr lang="en-US" sz="1200" i="1" dirty="0" smtClean="0"/>
              <a:t>2017 20th Conference of Open Innovations Association (FRUCT)</a:t>
            </a:r>
            <a:r>
              <a:rPr lang="en-US" sz="1200" dirty="0" smtClean="0"/>
              <a:t>, pp. 1-7, 2017. Monaco, J. V., </a:t>
            </a:r>
            <a:r>
              <a:rPr lang="en-US" sz="1200" dirty="0" err="1" smtClean="0"/>
              <a:t>Bakelman</a:t>
            </a:r>
            <a:r>
              <a:rPr lang="en-US" sz="1200" dirty="0" smtClean="0"/>
              <a:t>, N., Cha, S.-H., &amp; Tappert, C. C., “Recent Advances in the Development of a Long-Text-Input Keystroke Biometric Authentication System for Arbitrary Text Input,” </a:t>
            </a:r>
            <a:r>
              <a:rPr lang="en-US" sz="1200" i="1" dirty="0" smtClean="0"/>
              <a:t>2013 European Intelligence and Security Informatics Conference</a:t>
            </a:r>
            <a:r>
              <a:rPr lang="en-US" sz="1200" dirty="0" smtClean="0"/>
              <a:t>,  p. 60-66, 2013.</a:t>
            </a:r>
          </a:p>
          <a:p>
            <a:pPr lvl="0"/>
            <a:r>
              <a:rPr lang="en-US" sz="1200" dirty="0" smtClean="0"/>
              <a:t>Monaco, J. V., </a:t>
            </a:r>
            <a:r>
              <a:rPr lang="en-US" sz="1200" dirty="0" err="1" smtClean="0"/>
              <a:t>Bakelman</a:t>
            </a:r>
            <a:r>
              <a:rPr lang="en-US" sz="1200" dirty="0" smtClean="0"/>
              <a:t>, N., Cha, S.-H., &amp; Tappert, C. C., “Recent Advances in the Development of a Long-Text-Input Keystroke Biometric Authentication System for Arbitrary Text Input,” </a:t>
            </a:r>
            <a:r>
              <a:rPr lang="en-US" sz="1200" i="1" dirty="0" smtClean="0"/>
              <a:t>2013 European Intelligence and Security Informatics Conference</a:t>
            </a:r>
            <a:r>
              <a:rPr lang="en-US" sz="1200" dirty="0" smtClean="0"/>
              <a:t>,  p. 60-66, 2013</a:t>
            </a:r>
          </a:p>
          <a:p>
            <a:pPr lvl="0"/>
            <a:r>
              <a:rPr lang="en-US" sz="1200" dirty="0" err="1" smtClean="0"/>
              <a:t>Sartarelli</a:t>
            </a:r>
            <a:r>
              <a:rPr lang="en-US" sz="1200" dirty="0" smtClean="0"/>
              <a:t>, Marcello, “Handedness, Earnings, Ability and Personality. Evidence from the Lab”, </a:t>
            </a:r>
            <a:r>
              <a:rPr lang="en-US" sz="1200" i="1" u="sng" dirty="0" err="1" smtClean="0"/>
              <a:t>PLoS</a:t>
            </a:r>
            <a:r>
              <a:rPr lang="en-US" sz="1200" i="1" u="sng" dirty="0" smtClean="0"/>
              <a:t> ONE</a:t>
            </a:r>
            <a:r>
              <a:rPr lang="en-US" sz="1200" i="1" dirty="0" smtClean="0"/>
              <a:t>, pp. 1-17, </a:t>
            </a:r>
            <a:r>
              <a:rPr lang="en-US" sz="1200" dirty="0" smtClean="0"/>
              <a:t>2017.</a:t>
            </a:r>
          </a:p>
          <a:p>
            <a:pPr lvl="0"/>
            <a:r>
              <a:rPr lang="en-US" sz="1200" dirty="0"/>
              <a:t>Zheng, N., Bai, K., Huang, H., &amp; Wang, H., “You Are How You Touch: User Verification on Smartphones via Tapping  Behaviors,” IEEE 22nd International Conference on Network Protocols, pp. 221-232, 2014</a:t>
            </a:r>
            <a:r>
              <a:rPr lang="en-US" sz="1200" dirty="0" smtClean="0"/>
              <a:t>.</a:t>
            </a:r>
            <a:endParaRPr lang="en-US" sz="12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p:nvPr/>
        </p:nvSpPr>
        <p:spPr>
          <a:xfrm>
            <a:off x="-26503" y="-106017"/>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6" name="Shape 506"/>
          <p:cNvSpPr/>
          <p:nvPr/>
        </p:nvSpPr>
        <p:spPr>
          <a:xfrm>
            <a:off x="4769232" y="-106018"/>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507" name="Shape 507"/>
          <p:cNvGrpSpPr/>
          <p:nvPr/>
        </p:nvGrpSpPr>
        <p:grpSpPr>
          <a:xfrm>
            <a:off x="27225" y="-786"/>
            <a:ext cx="2356675" cy="6854040"/>
            <a:chOff x="6627813" y="194833"/>
            <a:chExt cx="1952625" cy="5678918"/>
          </a:xfrm>
        </p:grpSpPr>
        <p:sp>
          <p:nvSpPr>
            <p:cNvPr id="508" name="Shape 508"/>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9" name="Shape 509"/>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0" name="Shape 510"/>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1" name="Shape 511"/>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2" name="Shape 512"/>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3" name="Shape 513"/>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4" name="Shape 514"/>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5" name="Shape 515"/>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6" name="Shape 516"/>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7" name="Shape 517"/>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8" name="Shape 518"/>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9" name="Shape 519"/>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0" name="Shape 520"/>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1" name="Shape 521"/>
          <p:cNvSpPr txBox="1">
            <a:spLocks noGrp="1"/>
          </p:cNvSpPr>
          <p:nvPr>
            <p:ph type="title"/>
          </p:nvPr>
        </p:nvSpPr>
        <p:spPr>
          <a:xfrm>
            <a:off x="1217056" y="1093380"/>
            <a:ext cx="3068182" cy="467124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EFE"/>
              </a:buClr>
              <a:buSzPts val="3600"/>
              <a:buFont typeface="Century Gothic"/>
              <a:buNone/>
            </a:pPr>
            <a:r>
              <a:rPr lang="en-US" sz="3600" b="0" i="0" u="none" strike="noStrike" cap="none" dirty="0">
                <a:solidFill>
                  <a:srgbClr val="FEFEFE"/>
                </a:solidFill>
                <a:latin typeface="Century Gothic"/>
                <a:ea typeface="Century Gothic"/>
                <a:cs typeface="Century Gothic"/>
                <a:sym typeface="Century Gothic"/>
              </a:rPr>
              <a:t>References</a:t>
            </a:r>
            <a:endParaRPr sz="3600" b="0" i="0" u="none" strike="noStrike" cap="none" dirty="0">
              <a:solidFill>
                <a:srgbClr val="FEFEFE"/>
              </a:solidFill>
              <a:latin typeface="Century Gothic"/>
              <a:ea typeface="Century Gothic"/>
              <a:cs typeface="Century Gothic"/>
              <a:sym typeface="Century Gothic"/>
            </a:endParaRPr>
          </a:p>
        </p:txBody>
      </p:sp>
      <p:sp>
        <p:nvSpPr>
          <p:cNvPr id="522" name="Shape 522"/>
          <p:cNvSpPr txBox="1">
            <a:spLocks noGrp="1"/>
          </p:cNvSpPr>
          <p:nvPr>
            <p:ph type="body" idx="1"/>
          </p:nvPr>
        </p:nvSpPr>
        <p:spPr>
          <a:xfrm>
            <a:off x="5376972" y="338585"/>
            <a:ext cx="6219103" cy="5968795"/>
          </a:xfrm>
          <a:prstGeom prst="rect">
            <a:avLst/>
          </a:prstGeom>
          <a:noFill/>
          <a:ln>
            <a:noFill/>
          </a:ln>
        </p:spPr>
        <p:txBody>
          <a:bodyPr spcFirstLastPara="1" wrap="square" lIns="91425" tIns="45700" rIns="91425" bIns="45700" anchor="ctr" anchorCtr="0">
            <a:noAutofit/>
          </a:bodyPr>
          <a:lstStyle/>
          <a:p>
            <a:pPr lvl="0"/>
            <a:r>
              <a:rPr lang="en-US" sz="1200" dirty="0" err="1"/>
              <a:t>Zhong</a:t>
            </a:r>
            <a:r>
              <a:rPr lang="en-US" sz="1200" dirty="0"/>
              <a:t>, Y., Deng, Y., “A Survey on Keystroke Dynamics Biometrics: Approaches, Advances, and Evaluations,” Recent Adv. User Authentication Using Keystroke </a:t>
            </a:r>
            <a:r>
              <a:rPr lang="en-US" sz="1200" dirty="0" err="1"/>
              <a:t>Dyn</a:t>
            </a:r>
            <a:r>
              <a:rPr lang="en-US" sz="1200" dirty="0"/>
              <a:t>. Biometrics, chapter 1, vol. 2, pp. 1–22, 2015.</a:t>
            </a:r>
          </a:p>
          <a:p>
            <a:pPr lvl="0"/>
            <a:r>
              <a:rPr lang="en-US" sz="1200" dirty="0" err="1"/>
              <a:t>Bakelman</a:t>
            </a:r>
            <a:r>
              <a:rPr lang="en-US" sz="1200" dirty="0"/>
              <a:t>, N., </a:t>
            </a:r>
            <a:r>
              <a:rPr lang="en-US" sz="1200" dirty="0" err="1"/>
              <a:t>Monaco,J</a:t>
            </a:r>
            <a:r>
              <a:rPr lang="en-US" sz="1200" dirty="0"/>
              <a:t>. V., Cha, S.-H., and Tappert, C. C., “Keystroke Biometric Studies on Password and Numeric Keypad Input,” 2013 Eur. </a:t>
            </a:r>
            <a:r>
              <a:rPr lang="en-US" sz="1200" dirty="0" err="1"/>
              <a:t>Intell</a:t>
            </a:r>
            <a:r>
              <a:rPr lang="en-US" sz="1200" dirty="0"/>
              <a:t>. </a:t>
            </a:r>
            <a:r>
              <a:rPr lang="en-US" sz="1200" dirty="0" err="1"/>
              <a:t>Secur</a:t>
            </a:r>
            <a:r>
              <a:rPr lang="en-US" sz="1200" dirty="0"/>
              <a:t>. Informatics Conf., pp. 204–207, Aug. 2013.</a:t>
            </a:r>
          </a:p>
          <a:p>
            <a:pPr lvl="0"/>
            <a:r>
              <a:rPr lang="en-US" sz="1200" dirty="0" err="1"/>
              <a:t>Maxion</a:t>
            </a:r>
            <a:r>
              <a:rPr lang="en-US" sz="1200" dirty="0"/>
              <a:t>, R. A., and </a:t>
            </a:r>
            <a:r>
              <a:rPr lang="en-US" sz="1200" dirty="0" err="1"/>
              <a:t>Killourhy</a:t>
            </a:r>
            <a:r>
              <a:rPr lang="en-US" sz="1200" dirty="0"/>
              <a:t>, K. S., “Keystroke Biometrics with Number-Pad input,” Proc. Int. Conf. Dependable Syst. Networks, pp. 201–210, 2010.</a:t>
            </a:r>
          </a:p>
          <a:p>
            <a:pPr lvl="0"/>
            <a:r>
              <a:rPr lang="en-US" sz="1200" dirty="0" err="1"/>
              <a:t>Bartlow</a:t>
            </a:r>
            <a:r>
              <a:rPr lang="en-US" sz="1200" dirty="0"/>
              <a:t>, N., </a:t>
            </a:r>
            <a:r>
              <a:rPr lang="en-US" sz="1200" dirty="0" err="1"/>
              <a:t>Cukic</a:t>
            </a:r>
            <a:r>
              <a:rPr lang="en-US" sz="1200" dirty="0"/>
              <a:t>, B., “Evaluating the Reliability of Credential Hardening through Keystroke Dynamics,” 17th International Symposium on Software Reliability Engineering (ISSRE), pages 117–126, 2006.</a:t>
            </a:r>
          </a:p>
          <a:p>
            <a:pPr lvl="0"/>
            <a:r>
              <a:rPr lang="en-US" sz="1200" dirty="0"/>
              <a:t>Cho, S., Han, C., Han, D.H., and Kim, H.I., “Web-Based Keystroke Dynamics Identity Veriﬁcation Using Neural Network,”. Journal of Organizational Computing and Electronic Commerce, 10(4), pp. 295–307, 2000.</a:t>
            </a:r>
          </a:p>
          <a:p>
            <a:pPr lvl="0"/>
            <a:r>
              <a:rPr lang="en-US" sz="1200" dirty="0" err="1"/>
              <a:t>Giot</a:t>
            </a:r>
            <a:r>
              <a:rPr lang="en-US" sz="1200" dirty="0"/>
              <a:t>, R., El-Abed, M., and Rosenberger, C., “Web-Based Benchmark for Keystroke Dynamics Biometric Systems: A Statistical Analysis”, Eighth International Conference on Intelligent Information Hiding and Multimedia Signal Processing (IIHMSP), pp. 11–15, 2012.</a:t>
            </a:r>
          </a:p>
          <a:p>
            <a:pPr lvl="0"/>
            <a:r>
              <a:rPr lang="en-US" sz="1200" dirty="0" err="1"/>
              <a:t>Haider</a:t>
            </a:r>
            <a:r>
              <a:rPr lang="en-US" sz="1200" dirty="0"/>
              <a:t>, S., Abbas,  A.,  and Zaidi, A.K., “A multi-technique approach for user identiﬁcation through keystroke dynamics,” IEEE International Conference on Systems, Man, and Cybernetics (ICSMC), volume 2, pp. 1336–1341, 2000.</a:t>
            </a:r>
          </a:p>
          <a:p>
            <a:pPr lvl="0"/>
            <a:r>
              <a:rPr lang="en-US" sz="1200" dirty="0" err="1"/>
              <a:t>Hosseinzadeh</a:t>
            </a:r>
            <a:r>
              <a:rPr lang="en-US" sz="1200" dirty="0"/>
              <a:t>, D., and Krishnan, S., “</a:t>
            </a:r>
            <a:r>
              <a:rPr lang="en-US" sz="1200" dirty="0" err="1"/>
              <a:t>GaussianMixture</a:t>
            </a:r>
            <a:r>
              <a:rPr lang="en-US" sz="1200" dirty="0"/>
              <a:t> Modeling of Keystroke Patterns for Biometric Applications,” IEEE Transactions on Systems, Man, and Cybernetics, Part C: Applications and Reviews, 38(6), pp. 816–826, 2008</a:t>
            </a:r>
            <a:r>
              <a:rPr lang="en-US" sz="1200" dirty="0" smtClean="0"/>
              <a:t>.</a:t>
            </a:r>
            <a:endParaRPr lang="en-US" sz="1200" dirty="0"/>
          </a:p>
        </p:txBody>
      </p:sp>
    </p:spTree>
    <p:extLst>
      <p:ext uri="{BB962C8B-B14F-4D97-AF65-F5344CB8AC3E}">
        <p14:creationId xmlns:p14="http://schemas.microsoft.com/office/powerpoint/2010/main" val="36353656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4"/>
        <p:cNvGrpSpPr/>
        <p:nvPr/>
      </p:nvGrpSpPr>
      <p:grpSpPr>
        <a:xfrm>
          <a:off x="0" y="0"/>
          <a:ext cx="0" cy="0"/>
          <a:chOff x="0" y="0"/>
          <a:chExt cx="0" cy="0"/>
        </a:xfrm>
      </p:grpSpPr>
      <p:sp>
        <p:nvSpPr>
          <p:cNvPr id="505" name="Shape 505"/>
          <p:cNvSpPr/>
          <p:nvPr/>
        </p:nvSpPr>
        <p:spPr>
          <a:xfrm>
            <a:off x="-26503" y="-106017"/>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6" name="Shape 506"/>
          <p:cNvSpPr/>
          <p:nvPr/>
        </p:nvSpPr>
        <p:spPr>
          <a:xfrm>
            <a:off x="4769232" y="-106017"/>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507" name="Shape 507"/>
          <p:cNvGrpSpPr/>
          <p:nvPr/>
        </p:nvGrpSpPr>
        <p:grpSpPr>
          <a:xfrm>
            <a:off x="27225" y="-786"/>
            <a:ext cx="2356675" cy="6854040"/>
            <a:chOff x="6627813" y="194833"/>
            <a:chExt cx="1952625" cy="5678918"/>
          </a:xfrm>
        </p:grpSpPr>
        <p:sp>
          <p:nvSpPr>
            <p:cNvPr id="508" name="Shape 508"/>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9" name="Shape 509"/>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0" name="Shape 510"/>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1" name="Shape 511"/>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2" name="Shape 512"/>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3" name="Shape 513"/>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4" name="Shape 514"/>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5" name="Shape 515"/>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6" name="Shape 516"/>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7" name="Shape 517"/>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8" name="Shape 518"/>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9" name="Shape 519"/>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0" name="Shape 520"/>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1" name="Shape 521"/>
          <p:cNvSpPr txBox="1">
            <a:spLocks noGrp="1"/>
          </p:cNvSpPr>
          <p:nvPr>
            <p:ph type="title"/>
          </p:nvPr>
        </p:nvSpPr>
        <p:spPr>
          <a:xfrm>
            <a:off x="1217056" y="1093380"/>
            <a:ext cx="3068182" cy="467124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EFE"/>
              </a:buClr>
              <a:buSzPts val="3600"/>
              <a:buFont typeface="Century Gothic"/>
              <a:buNone/>
            </a:pPr>
            <a:r>
              <a:rPr lang="en-US" sz="3600" b="0" i="0" u="none" strike="noStrike" cap="none" dirty="0">
                <a:solidFill>
                  <a:srgbClr val="FEFEFE"/>
                </a:solidFill>
                <a:latin typeface="Century Gothic"/>
                <a:ea typeface="Century Gothic"/>
                <a:cs typeface="Century Gothic"/>
                <a:sym typeface="Century Gothic"/>
              </a:rPr>
              <a:t>References</a:t>
            </a:r>
            <a:endParaRPr sz="3600" b="0" i="0" u="none" strike="noStrike" cap="none" dirty="0">
              <a:solidFill>
                <a:srgbClr val="FEFEFE"/>
              </a:solidFill>
              <a:latin typeface="Century Gothic"/>
              <a:ea typeface="Century Gothic"/>
              <a:cs typeface="Century Gothic"/>
              <a:sym typeface="Century Gothic"/>
            </a:endParaRPr>
          </a:p>
        </p:txBody>
      </p:sp>
      <p:sp>
        <p:nvSpPr>
          <p:cNvPr id="522" name="Shape 522"/>
          <p:cNvSpPr txBox="1">
            <a:spLocks noGrp="1"/>
          </p:cNvSpPr>
          <p:nvPr>
            <p:ph type="body" idx="1"/>
          </p:nvPr>
        </p:nvSpPr>
        <p:spPr>
          <a:xfrm>
            <a:off x="5298127" y="1400469"/>
            <a:ext cx="6219103" cy="3845027"/>
          </a:xfrm>
          <a:prstGeom prst="rect">
            <a:avLst/>
          </a:prstGeom>
          <a:noFill/>
          <a:ln>
            <a:noFill/>
          </a:ln>
        </p:spPr>
        <p:txBody>
          <a:bodyPr spcFirstLastPara="1" wrap="square" lIns="91425" tIns="45700" rIns="91425" bIns="45700" anchor="ctr" anchorCtr="0">
            <a:noAutofit/>
          </a:bodyPr>
          <a:lstStyle/>
          <a:p>
            <a:pPr lvl="0"/>
            <a:r>
              <a:rPr lang="en-US" sz="1200" dirty="0" err="1" smtClean="0"/>
              <a:t>Martono</a:t>
            </a:r>
            <a:r>
              <a:rPr lang="en-US" sz="1200" dirty="0"/>
              <a:t>, W., Ali H., and Salami, M.J.E., “Keystroke Pressure-Based Typing Biometrics Authentication System Using Support Vector Machines,” International Conference on Computational Science and Its Applications (ICCSA), vol. 4706 of LNCS, </a:t>
            </a:r>
            <a:r>
              <a:rPr lang="en-US" sz="1200" dirty="0" err="1"/>
              <a:t>pps</a:t>
            </a:r>
            <a:r>
              <a:rPr lang="en-US" sz="1200" dirty="0"/>
              <a:t> 85–93, 2007.</a:t>
            </a:r>
          </a:p>
          <a:p>
            <a:pPr lvl="0"/>
            <a:r>
              <a:rPr lang="en-US" sz="1200" dirty="0" err="1"/>
              <a:t>Monrose</a:t>
            </a:r>
            <a:r>
              <a:rPr lang="en-US" sz="1200" dirty="0"/>
              <a:t>, F., and Rubin, A.D., “Keystroke Dynamics as a Biometric for Authentication,” Future Generation Computing Systems, 16(4), pp. 351–359, 2000.</a:t>
            </a:r>
          </a:p>
          <a:p>
            <a:pPr lvl="0"/>
            <a:r>
              <a:rPr lang="en-US" sz="1200" dirty="0"/>
              <a:t>Yu, E. and Cho, S., “GA-SVM Wrapper Approach for Feature Subset Selection in Keystroke Dynamics Identity Veriﬁcation,” International Joint Conference on Neural Networks (IJCNN), vol. 3, pp. 2253–2257, 2003.</a:t>
            </a:r>
          </a:p>
          <a:p>
            <a:pPr lvl="0"/>
            <a:r>
              <a:rPr lang="en-US" sz="1200" dirty="0"/>
              <a:t>Zack, R.S., Tappert, C.C., and Cha, S.H., “Performance of a Long-Text-Input Keystroke Biometric Authentication System Using an Improved </a:t>
            </a:r>
            <a:r>
              <a:rPr lang="en-US" sz="1200" i="1" dirty="0"/>
              <a:t>k</a:t>
            </a:r>
            <a:r>
              <a:rPr lang="en-US" sz="1200" dirty="0"/>
              <a:t>-Nearest-Neighbor Classification Method,” 4th IEEE International Conference on Biometrics: Theory Applications and Systems (BTAS), pp. 1–6, 2010.</a:t>
            </a:r>
          </a:p>
          <a:p>
            <a:r>
              <a:rPr lang="en-US" sz="1200" dirty="0"/>
              <a:t>Zhou, X., “How Does the Subjective Operational Biases Hit the Steering Law,” 2012 IEEE International Conference on Computer Science and Automation Engineering (CSAE), pp. 654-658, 2012.</a:t>
            </a:r>
            <a:endParaRPr sz="1200" b="0" i="0" u="none" strike="noStrike" cap="none" dirty="0">
              <a:solidFill>
                <a:srgbClr val="FEFEFE"/>
              </a:solidFill>
              <a:sym typeface="Century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A19D8F"/>
            </a:gs>
            <a:gs pos="100000">
              <a:srgbClr val="746B4D"/>
            </a:gs>
          </a:gsLst>
          <a:path path="circle">
            <a:fillToRect r="100000" b="100000"/>
          </a:path>
          <a:tileRect l="-100000" t="-100000"/>
        </a:gradFill>
        <a:effectLst/>
      </p:bgPr>
    </p:bg>
    <p:spTree>
      <p:nvGrpSpPr>
        <p:cNvPr id="1" name="Shape 526"/>
        <p:cNvGrpSpPr/>
        <p:nvPr/>
      </p:nvGrpSpPr>
      <p:grpSpPr>
        <a:xfrm>
          <a:off x="0" y="0"/>
          <a:ext cx="0" cy="0"/>
          <a:chOff x="0" y="0"/>
          <a:chExt cx="0" cy="0"/>
        </a:xfrm>
      </p:grpSpPr>
      <p:grpSp>
        <p:nvGrpSpPr>
          <p:cNvPr id="527" name="Shape 527"/>
          <p:cNvGrpSpPr/>
          <p:nvPr/>
        </p:nvGrpSpPr>
        <p:grpSpPr>
          <a:xfrm>
            <a:off x="9" y="228600"/>
            <a:ext cx="2851523" cy="6638625"/>
            <a:chOff x="2487613" y="285750"/>
            <a:chExt cx="2428875" cy="5654676"/>
          </a:xfrm>
        </p:grpSpPr>
        <p:sp>
          <p:nvSpPr>
            <p:cNvPr id="528" name="Shape 528"/>
            <p:cNvSpPr/>
            <p:nvPr/>
          </p:nvSpPr>
          <p:spPr>
            <a:xfrm>
              <a:off x="2487613" y="2284413"/>
              <a:ext cx="85725" cy="533400"/>
            </a:xfrm>
            <a:custGeom>
              <a:avLst/>
              <a:gdLst/>
              <a:ahLst/>
              <a:cxnLst/>
              <a:rect l="0" t="0" r="0" b="0"/>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9" name="Shape 529"/>
            <p:cNvSpPr/>
            <p:nvPr/>
          </p:nvSpPr>
          <p:spPr>
            <a:xfrm>
              <a:off x="2597151" y="2779713"/>
              <a:ext cx="550863" cy="1978025"/>
            </a:xfrm>
            <a:custGeom>
              <a:avLst/>
              <a:gdLst/>
              <a:ahLst/>
              <a:cxnLst/>
              <a:rect l="0" t="0" r="0" b="0"/>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0" name="Shape 530"/>
            <p:cNvSpPr/>
            <p:nvPr/>
          </p:nvSpPr>
          <p:spPr>
            <a:xfrm>
              <a:off x="3175001" y="4730750"/>
              <a:ext cx="519113" cy="1209675"/>
            </a:xfrm>
            <a:custGeom>
              <a:avLst/>
              <a:gdLst/>
              <a:ahLst/>
              <a:cxnLst/>
              <a:rect l="0" t="0" r="0" b="0"/>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1" name="Shape 531"/>
            <p:cNvSpPr/>
            <p:nvPr/>
          </p:nvSpPr>
          <p:spPr>
            <a:xfrm>
              <a:off x="3305176" y="5630863"/>
              <a:ext cx="146050" cy="309563"/>
            </a:xfrm>
            <a:custGeom>
              <a:avLst/>
              <a:gdLst/>
              <a:ahLst/>
              <a:cxnLst/>
              <a:rect l="0" t="0" r="0" b="0"/>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2" name="Shape 532"/>
            <p:cNvSpPr/>
            <p:nvPr/>
          </p:nvSpPr>
          <p:spPr>
            <a:xfrm>
              <a:off x="2573338" y="2817813"/>
              <a:ext cx="700088" cy="2835275"/>
            </a:xfrm>
            <a:custGeom>
              <a:avLst/>
              <a:gdLst/>
              <a:ahLst/>
              <a:cxnLst/>
              <a:rect l="0" t="0" r="0" b="0"/>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3" name="Shape 533"/>
            <p:cNvSpPr/>
            <p:nvPr/>
          </p:nvSpPr>
          <p:spPr>
            <a:xfrm>
              <a:off x="2506663" y="285750"/>
              <a:ext cx="90488" cy="2493963"/>
            </a:xfrm>
            <a:custGeom>
              <a:avLst/>
              <a:gdLst/>
              <a:ahLst/>
              <a:cxnLst/>
              <a:rect l="0" t="0" r="0" b="0"/>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4" name="Shape 534"/>
            <p:cNvSpPr/>
            <p:nvPr/>
          </p:nvSpPr>
          <p:spPr>
            <a:xfrm>
              <a:off x="2554288" y="2598738"/>
              <a:ext cx="66675" cy="420688"/>
            </a:xfrm>
            <a:custGeom>
              <a:avLst/>
              <a:gdLst/>
              <a:ahLst/>
              <a:cxnLst/>
              <a:rect l="0" t="0" r="0" b="0"/>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5" name="Shape 535"/>
            <p:cNvSpPr/>
            <p:nvPr/>
          </p:nvSpPr>
          <p:spPr>
            <a:xfrm>
              <a:off x="3143251" y="4757738"/>
              <a:ext cx="161925" cy="873125"/>
            </a:xfrm>
            <a:custGeom>
              <a:avLst/>
              <a:gdLst/>
              <a:ahLst/>
              <a:cxnLst/>
              <a:rect l="0" t="0" r="0" b="0"/>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6" name="Shape 536"/>
            <p:cNvSpPr/>
            <p:nvPr/>
          </p:nvSpPr>
          <p:spPr>
            <a:xfrm>
              <a:off x="3148013" y="1282700"/>
              <a:ext cx="1768475" cy="3448050"/>
            </a:xfrm>
            <a:custGeom>
              <a:avLst/>
              <a:gdLst/>
              <a:ahLst/>
              <a:cxnLst/>
              <a:rect l="0" t="0" r="0" b="0"/>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7" name="Shape 537"/>
            <p:cNvSpPr/>
            <p:nvPr/>
          </p:nvSpPr>
          <p:spPr>
            <a:xfrm>
              <a:off x="3273426" y="5653088"/>
              <a:ext cx="138113" cy="287338"/>
            </a:xfrm>
            <a:custGeom>
              <a:avLst/>
              <a:gdLst/>
              <a:ahLst/>
              <a:cxnLst/>
              <a:rect l="0" t="0" r="0" b="0"/>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8" name="Shape 538"/>
            <p:cNvSpPr/>
            <p:nvPr/>
          </p:nvSpPr>
          <p:spPr>
            <a:xfrm>
              <a:off x="3143251" y="4656138"/>
              <a:ext cx="31750" cy="188913"/>
            </a:xfrm>
            <a:custGeom>
              <a:avLst/>
              <a:gdLst/>
              <a:ahLst/>
              <a:cxnLst/>
              <a:rect l="0" t="0" r="0" b="0"/>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9" name="Shape 539"/>
            <p:cNvSpPr/>
            <p:nvPr/>
          </p:nvSpPr>
          <p:spPr>
            <a:xfrm>
              <a:off x="3211513" y="5410200"/>
              <a:ext cx="203200" cy="530225"/>
            </a:xfrm>
            <a:custGeom>
              <a:avLst/>
              <a:gdLst/>
              <a:ahLst/>
              <a:cxnLst/>
              <a:rect l="0" t="0" r="0" b="0"/>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40" name="Shape 540"/>
          <p:cNvGrpSpPr/>
          <p:nvPr/>
        </p:nvGrpSpPr>
        <p:grpSpPr>
          <a:xfrm>
            <a:off x="27225" y="-786"/>
            <a:ext cx="2356675" cy="6854040"/>
            <a:chOff x="6627813" y="194833"/>
            <a:chExt cx="1952625" cy="5678918"/>
          </a:xfrm>
        </p:grpSpPr>
        <p:sp>
          <p:nvSpPr>
            <p:cNvPr id="541" name="Shape 541"/>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2" name="Shape 542"/>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3" name="Shape 543"/>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4" name="Shape 544"/>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5" name="Shape 545"/>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6" name="Shape 546"/>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7" name="Shape 547"/>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8" name="Shape 548"/>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9" name="Shape 549"/>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0" name="Shape 550"/>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1" name="Shape 551"/>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2" name="Shape 552"/>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53" name="Shape 553"/>
          <p:cNvSpPr/>
          <p:nvPr/>
        </p:nvSpPr>
        <p:spPr>
          <a:xfrm>
            <a:off x="0" y="0"/>
            <a:ext cx="182880" cy="68580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4" name="Shape 554"/>
          <p:cNvSpPr/>
          <p:nvPr/>
        </p:nvSpPr>
        <p:spPr>
          <a:xfrm>
            <a:off x="0" y="4323810"/>
            <a:ext cx="1744652" cy="778589"/>
          </a:xfrm>
          <a:custGeom>
            <a:avLst/>
            <a:gdLst/>
            <a:ahLst/>
            <a:cxnLst/>
            <a:rect l="0" t="0" r="0" b="0"/>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5" name="Shape 555"/>
          <p:cNvSpPr/>
          <p:nvPr/>
        </p:nvSpPr>
        <p:spPr>
          <a:xfrm>
            <a:off x="1" y="0"/>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6" name="Shape 556"/>
          <p:cNvSpPr/>
          <p:nvPr/>
        </p:nvSpPr>
        <p:spPr>
          <a:xfrm>
            <a:off x="4795736" y="0"/>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557" name="Shape 557"/>
          <p:cNvGrpSpPr/>
          <p:nvPr/>
        </p:nvGrpSpPr>
        <p:grpSpPr>
          <a:xfrm>
            <a:off x="27225" y="-786"/>
            <a:ext cx="2356675" cy="6854040"/>
            <a:chOff x="6627813" y="194833"/>
            <a:chExt cx="1952625" cy="5678918"/>
          </a:xfrm>
        </p:grpSpPr>
        <p:sp>
          <p:nvSpPr>
            <p:cNvPr id="558" name="Shape 558"/>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9" name="Shape 559"/>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0" name="Shape 560"/>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1" name="Shape 561"/>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2" name="Shape 562"/>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3" name="Shape 563"/>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4" name="Shape 564"/>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5" name="Shape 565"/>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6" name="Shape 566"/>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7" name="Shape 567"/>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8" name="Shape 568"/>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9" name="Shape 569"/>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70" name="Shape 570"/>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1" name="Shape 571"/>
          <p:cNvSpPr txBox="1">
            <a:spLocks noGrp="1"/>
          </p:cNvSpPr>
          <p:nvPr>
            <p:ph type="title"/>
          </p:nvPr>
        </p:nvSpPr>
        <p:spPr>
          <a:xfrm>
            <a:off x="5618969" y="804335"/>
            <a:ext cx="5768697" cy="524933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5400"/>
              <a:buFont typeface="Century Gothic"/>
              <a:buNone/>
            </a:pPr>
            <a:r>
              <a:rPr lang="en-US" sz="5400" b="0" i="0" u="none" strike="noStrike" cap="none">
                <a:solidFill>
                  <a:schemeClr val="lt1"/>
                </a:solidFill>
                <a:latin typeface="Century Gothic"/>
                <a:ea typeface="Century Gothic"/>
                <a:cs typeface="Century Gothic"/>
                <a:sym typeface="Century Gothic"/>
              </a:rPr>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p:nvPr/>
        </p:nvSpPr>
        <p:spPr>
          <a:xfrm>
            <a:off x="1" y="0"/>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18" name="Shape 218"/>
          <p:cNvSpPr/>
          <p:nvPr/>
        </p:nvSpPr>
        <p:spPr>
          <a:xfrm>
            <a:off x="4795736" y="0"/>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nvGrpSpPr>
          <p:cNvPr id="219" name="Shape 219"/>
          <p:cNvGrpSpPr/>
          <p:nvPr/>
        </p:nvGrpSpPr>
        <p:grpSpPr>
          <a:xfrm>
            <a:off x="27225" y="-786"/>
            <a:ext cx="2356675" cy="6854040"/>
            <a:chOff x="6627813" y="194833"/>
            <a:chExt cx="1952625" cy="5678918"/>
          </a:xfrm>
        </p:grpSpPr>
        <p:sp>
          <p:nvSpPr>
            <p:cNvPr id="220" name="Shape 220"/>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Shape 222"/>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 name="Shape 223"/>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Shape 224"/>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Shape 225"/>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Shape 227"/>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 name="Shape 228"/>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Shape 229"/>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Shape 231"/>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32" name="Shape 232"/>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txBox="1">
            <a:spLocks noGrp="1"/>
          </p:cNvSpPr>
          <p:nvPr>
            <p:ph type="title"/>
          </p:nvPr>
        </p:nvSpPr>
        <p:spPr>
          <a:xfrm>
            <a:off x="1217056" y="1093380"/>
            <a:ext cx="3068182" cy="467124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FEFEFE"/>
              </a:buClr>
              <a:buSzPts val="3600"/>
              <a:buFont typeface="Century Gothic"/>
              <a:buNone/>
            </a:pPr>
            <a:r>
              <a:rPr lang="en-US" sz="3600" b="0" i="0" u="none" strike="noStrike" cap="none" dirty="0" smtClean="0">
                <a:solidFill>
                  <a:srgbClr val="FEFEFE"/>
                </a:solidFill>
                <a:latin typeface="Century Gothic"/>
                <a:ea typeface="Century Gothic"/>
                <a:cs typeface="Century Gothic"/>
                <a:sym typeface="Century Gothic"/>
              </a:rPr>
              <a:t>Introduction</a:t>
            </a:r>
            <a:endParaRPr dirty="0"/>
          </a:p>
        </p:txBody>
      </p:sp>
      <p:sp>
        <p:nvSpPr>
          <p:cNvPr id="234" name="Shape 234"/>
          <p:cNvSpPr txBox="1">
            <a:spLocks noGrp="1"/>
          </p:cNvSpPr>
          <p:nvPr>
            <p:ph type="body" idx="1"/>
          </p:nvPr>
        </p:nvSpPr>
        <p:spPr>
          <a:xfrm>
            <a:off x="5451345" y="344129"/>
            <a:ext cx="6219103" cy="6227473"/>
          </a:xfrm>
          <a:prstGeom prst="rect">
            <a:avLst/>
          </a:prstGeom>
          <a:noFill/>
          <a:ln>
            <a:noFill/>
          </a:ln>
        </p:spPr>
        <p:txBody>
          <a:bodyPr spcFirstLastPara="1" wrap="square" lIns="91425" tIns="45700" rIns="91425" bIns="45700" anchor="ctr" anchorCtr="0">
            <a:noAutofit/>
          </a:bodyPr>
          <a:lstStyle/>
          <a:p>
            <a:pPr marL="342900">
              <a:spcBef>
                <a:spcPts val="0"/>
              </a:spcBef>
            </a:pPr>
            <a:r>
              <a:rPr lang="en-US" sz="2800" dirty="0"/>
              <a:t>Touchscreens on laptop, tablets, mobile phones are obscured by left access </a:t>
            </a:r>
            <a:r>
              <a:rPr lang="en-US" sz="2800" dirty="0" smtClean="0"/>
              <a:t>points</a:t>
            </a:r>
          </a:p>
          <a:p>
            <a:pPr marL="342900">
              <a:spcBef>
                <a:spcPts val="0"/>
              </a:spcBef>
            </a:pPr>
            <a:endParaRPr lang="en-US" sz="2800" dirty="0" smtClean="0"/>
          </a:p>
          <a:p>
            <a:pPr marL="342900">
              <a:spcBef>
                <a:spcPts val="0"/>
              </a:spcBef>
            </a:pPr>
            <a:r>
              <a:rPr lang="en-US" sz="2800" dirty="0" smtClean="0"/>
              <a:t>They </a:t>
            </a:r>
            <a:r>
              <a:rPr lang="en-US" sz="2800" dirty="0"/>
              <a:t>are designed for the right </a:t>
            </a:r>
            <a:r>
              <a:rPr lang="en-US" sz="2800" dirty="0" smtClean="0"/>
              <a:t>handed</a:t>
            </a:r>
            <a:endParaRPr lang="en-US" sz="2800" dirty="0"/>
          </a:p>
          <a:p>
            <a:pPr marL="342900">
              <a:spcBef>
                <a:spcPts val="0"/>
              </a:spcBef>
            </a:pPr>
            <a:endParaRPr lang="en-US" sz="2800" dirty="0"/>
          </a:p>
          <a:p>
            <a:pPr marL="342900">
              <a:spcBef>
                <a:spcPts val="0"/>
              </a:spcBef>
            </a:pPr>
            <a:r>
              <a:rPr lang="en-US" sz="2800" dirty="0"/>
              <a:t>Very little public awareness of left-handed accessibility and  accommodation in computer hardware and software interfaces</a:t>
            </a:r>
          </a:p>
        </p:txBody>
      </p:sp>
    </p:spTree>
    <p:extLst>
      <p:ext uri="{BB962C8B-B14F-4D97-AF65-F5344CB8AC3E}">
        <p14:creationId xmlns:p14="http://schemas.microsoft.com/office/powerpoint/2010/main" val="1583450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p:nvPr/>
        </p:nvSpPr>
        <p:spPr>
          <a:xfrm>
            <a:off x="1" y="0"/>
            <a:ext cx="4795735" cy="6858000"/>
          </a:xfrm>
          <a:prstGeom prst="rect">
            <a:avLst/>
          </a:prstGeom>
          <a:solidFill>
            <a:srgbClr val="3B37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18" name="Shape 218"/>
          <p:cNvSpPr/>
          <p:nvPr/>
        </p:nvSpPr>
        <p:spPr>
          <a:xfrm>
            <a:off x="4795736" y="0"/>
            <a:ext cx="7396264" cy="6858000"/>
          </a:xfrm>
          <a:prstGeom prst="rect">
            <a:avLst/>
          </a:prstGeom>
          <a:solidFill>
            <a:srgbClr val="58533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nvGrpSpPr>
          <p:cNvPr id="219" name="Shape 219"/>
          <p:cNvGrpSpPr/>
          <p:nvPr/>
        </p:nvGrpSpPr>
        <p:grpSpPr>
          <a:xfrm>
            <a:off x="27225" y="-786"/>
            <a:ext cx="2356675" cy="6854040"/>
            <a:chOff x="6627813" y="194833"/>
            <a:chExt cx="1952625" cy="5678918"/>
          </a:xfrm>
        </p:grpSpPr>
        <p:sp>
          <p:nvSpPr>
            <p:cNvPr id="220" name="Shape 220"/>
            <p:cNvSpPr/>
            <p:nvPr/>
          </p:nvSpPr>
          <p:spPr>
            <a:xfrm>
              <a:off x="6627813" y="194833"/>
              <a:ext cx="409575" cy="3646488"/>
            </a:xfrm>
            <a:custGeom>
              <a:avLst/>
              <a:gdLst/>
              <a:ahLst/>
              <a:cxnLst/>
              <a:rect l="0" t="0" r="0" b="0"/>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p:nvPr/>
          </p:nvSpPr>
          <p:spPr>
            <a:xfrm>
              <a:off x="7061201" y="3771900"/>
              <a:ext cx="350838" cy="1309688"/>
            </a:xfrm>
            <a:custGeom>
              <a:avLst/>
              <a:gdLst/>
              <a:ahLst/>
              <a:cxnLst/>
              <a:rect l="0" t="0" r="0" b="0"/>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Shape 222"/>
            <p:cNvSpPr/>
            <p:nvPr/>
          </p:nvSpPr>
          <p:spPr>
            <a:xfrm>
              <a:off x="7439026" y="5053013"/>
              <a:ext cx="357188" cy="820738"/>
            </a:xfrm>
            <a:custGeom>
              <a:avLst/>
              <a:gdLst/>
              <a:ahLst/>
              <a:cxnLst/>
              <a:rect l="0" t="0" r="0" b="0"/>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 name="Shape 223"/>
            <p:cNvSpPr/>
            <p:nvPr/>
          </p:nvSpPr>
          <p:spPr>
            <a:xfrm>
              <a:off x="7037388" y="3811588"/>
              <a:ext cx="457200" cy="1852613"/>
            </a:xfrm>
            <a:custGeom>
              <a:avLst/>
              <a:gdLst/>
              <a:ahLst/>
              <a:cxnLst/>
              <a:rect l="0" t="0" r="0" b="0"/>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Shape 224"/>
            <p:cNvSpPr/>
            <p:nvPr/>
          </p:nvSpPr>
          <p:spPr>
            <a:xfrm>
              <a:off x="6992938" y="1263650"/>
              <a:ext cx="144463" cy="2508250"/>
            </a:xfrm>
            <a:custGeom>
              <a:avLst/>
              <a:gdLst/>
              <a:ahLst/>
              <a:cxnLst/>
              <a:rect l="0" t="0" r="0" b="0"/>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Shape 225"/>
            <p:cNvSpPr/>
            <p:nvPr/>
          </p:nvSpPr>
          <p:spPr>
            <a:xfrm>
              <a:off x="7526338" y="5640388"/>
              <a:ext cx="111125" cy="233363"/>
            </a:xfrm>
            <a:custGeom>
              <a:avLst/>
              <a:gdLst/>
              <a:ahLst/>
              <a:cxnLst/>
              <a:rect l="0" t="0" r="0" b="0"/>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p:nvPr/>
          </p:nvSpPr>
          <p:spPr>
            <a:xfrm>
              <a:off x="7021513" y="3598863"/>
              <a:ext cx="68263" cy="423863"/>
            </a:xfrm>
            <a:custGeom>
              <a:avLst/>
              <a:gdLst/>
              <a:ahLst/>
              <a:cxnLst/>
              <a:rect l="0" t="0" r="0" b="0"/>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Shape 227"/>
            <p:cNvSpPr/>
            <p:nvPr/>
          </p:nvSpPr>
          <p:spPr>
            <a:xfrm>
              <a:off x="7412038" y="2801938"/>
              <a:ext cx="1168400" cy="2251075"/>
            </a:xfrm>
            <a:custGeom>
              <a:avLst/>
              <a:gdLst/>
              <a:ahLst/>
              <a:cxnLst/>
              <a:rect l="0" t="0" r="0" b="0"/>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 name="Shape 228"/>
            <p:cNvSpPr/>
            <p:nvPr/>
          </p:nvSpPr>
          <p:spPr>
            <a:xfrm>
              <a:off x="7494588" y="5664200"/>
              <a:ext cx="100013" cy="209550"/>
            </a:xfrm>
            <a:custGeom>
              <a:avLst/>
              <a:gdLst/>
              <a:ahLst/>
              <a:cxnLst/>
              <a:rect l="0" t="0" r="0" b="0"/>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Shape 229"/>
            <p:cNvSpPr/>
            <p:nvPr/>
          </p:nvSpPr>
          <p:spPr>
            <a:xfrm>
              <a:off x="7412038" y="5081588"/>
              <a:ext cx="114300" cy="558800"/>
            </a:xfrm>
            <a:custGeom>
              <a:avLst/>
              <a:gdLst/>
              <a:ahLst/>
              <a:cxnLst/>
              <a:rect l="0" t="0" r="0" b="0"/>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p:nvPr/>
          </p:nvSpPr>
          <p:spPr>
            <a:xfrm>
              <a:off x="7412038" y="4978400"/>
              <a:ext cx="31750" cy="188913"/>
            </a:xfrm>
            <a:custGeom>
              <a:avLst/>
              <a:gdLst/>
              <a:ahLst/>
              <a:cxnLst/>
              <a:rect l="0" t="0" r="0" b="0"/>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Shape 231"/>
            <p:cNvSpPr/>
            <p:nvPr/>
          </p:nvSpPr>
          <p:spPr>
            <a:xfrm>
              <a:off x="7439026" y="5434013"/>
              <a:ext cx="174625" cy="439738"/>
            </a:xfrm>
            <a:custGeom>
              <a:avLst/>
              <a:gdLst/>
              <a:ahLst/>
              <a:cxnLst/>
              <a:rect l="0" t="0" r="0" b="0"/>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32" name="Shape 232"/>
          <p:cNvSpPr/>
          <p:nvPr/>
        </p:nvSpPr>
        <p:spPr>
          <a:xfrm rot="10800000" flipH="1">
            <a:off x="-159" y="3179901"/>
            <a:ext cx="1098194" cy="514066"/>
          </a:xfrm>
          <a:custGeom>
            <a:avLst/>
            <a:gdLst/>
            <a:ahLst/>
            <a:cxnLst/>
            <a:rect l="0" t="0" r="0" b="0"/>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txBox="1">
            <a:spLocks noGrp="1"/>
          </p:cNvSpPr>
          <p:nvPr>
            <p:ph type="title"/>
          </p:nvPr>
        </p:nvSpPr>
        <p:spPr>
          <a:xfrm>
            <a:off x="1217056" y="1093380"/>
            <a:ext cx="3068182" cy="4671240"/>
          </a:xfrm>
          <a:prstGeom prst="rect">
            <a:avLst/>
          </a:prstGeom>
          <a:noFill/>
          <a:ln>
            <a:noFill/>
          </a:ln>
        </p:spPr>
        <p:txBody>
          <a:bodyPr spcFirstLastPara="1" wrap="square" lIns="91425" tIns="45700" rIns="91425" bIns="45700" anchor="ctr" anchorCtr="0">
            <a:noAutofit/>
          </a:bodyPr>
          <a:lstStyle/>
          <a:p>
            <a:pPr lvl="0" algn="r"/>
            <a:r>
              <a:rPr lang="en-US" dirty="0" smtClean="0"/>
              <a:t>Laterality </a:t>
            </a:r>
            <a:r>
              <a:rPr lang="en-US" dirty="0"/>
              <a:t>HCI </a:t>
            </a:r>
            <a:r>
              <a:rPr lang="en-US" dirty="0" smtClean="0"/>
              <a:t>Issues</a:t>
            </a:r>
            <a:br>
              <a:rPr lang="en-US" dirty="0" smtClean="0"/>
            </a:br>
            <a:r>
              <a:rPr lang="en-US" dirty="0" smtClean="0"/>
              <a:t>And  </a:t>
            </a:r>
            <a:r>
              <a:rPr lang="en-US" dirty="0"/>
              <a:t>Handedness </a:t>
            </a:r>
            <a:br>
              <a:rPr lang="en-US" dirty="0"/>
            </a:br>
            <a:endParaRPr dirty="0"/>
          </a:p>
        </p:txBody>
      </p:sp>
      <p:sp>
        <p:nvSpPr>
          <p:cNvPr id="234" name="Shape 234"/>
          <p:cNvSpPr txBox="1">
            <a:spLocks noGrp="1"/>
          </p:cNvSpPr>
          <p:nvPr>
            <p:ph type="body" idx="1"/>
          </p:nvPr>
        </p:nvSpPr>
        <p:spPr>
          <a:xfrm>
            <a:off x="5451345" y="344129"/>
            <a:ext cx="6219103" cy="6227473"/>
          </a:xfrm>
          <a:prstGeom prst="rect">
            <a:avLst/>
          </a:prstGeom>
          <a:noFill/>
          <a:ln>
            <a:noFill/>
          </a:ln>
        </p:spPr>
        <p:txBody>
          <a:bodyPr spcFirstLastPara="1" wrap="square" lIns="91425" tIns="45700" rIns="91425" bIns="45700" anchor="ctr" anchorCtr="0">
            <a:noAutofit/>
          </a:bodyPr>
          <a:lstStyle/>
          <a:p>
            <a:pPr marL="342900">
              <a:spcBef>
                <a:spcPts val="0"/>
              </a:spcBef>
            </a:pPr>
            <a:r>
              <a:rPr lang="en-US" sz="2800" dirty="0"/>
              <a:t>91% Right Dominant</a:t>
            </a:r>
          </a:p>
          <a:p>
            <a:pPr marL="342900">
              <a:spcBef>
                <a:spcPts val="0"/>
              </a:spcBef>
            </a:pPr>
            <a:r>
              <a:rPr lang="en-US" sz="2800" dirty="0"/>
              <a:t>9%   Left Dominant</a:t>
            </a:r>
          </a:p>
        </p:txBody>
      </p:sp>
    </p:spTree>
    <p:extLst>
      <p:ext uri="{BB962C8B-B14F-4D97-AF65-F5344CB8AC3E}">
        <p14:creationId xmlns:p14="http://schemas.microsoft.com/office/powerpoint/2010/main" val="503756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2589212" y="329141"/>
            <a:ext cx="8360210" cy="595090"/>
          </a:xfrm>
          <a:prstGeom prst="rect">
            <a:avLst/>
          </a:prstGeom>
          <a:noFill/>
          <a:ln>
            <a:noFill/>
          </a:ln>
        </p:spPr>
        <p:txBody>
          <a:bodyPr spcFirstLastPara="1" wrap="square" lIns="91425" tIns="45700" rIns="91425" bIns="45700" anchor="t" anchorCtr="0">
            <a:noAutofit/>
          </a:bodyPr>
          <a:lstStyle/>
          <a:p>
            <a:pPr lvl="0" algn="ctr"/>
            <a:r>
              <a:rPr lang="en-US" b="1" dirty="0">
                <a:latin typeface="Times New Roman" panose="02020603050405020304" pitchFamily="18" charset="0"/>
                <a:cs typeface="Times New Roman" panose="02020603050405020304" pitchFamily="18" charset="0"/>
              </a:rPr>
              <a:t>Fitts’ Law</a:t>
            </a:r>
            <a:endParaRPr dirty="0"/>
          </a:p>
        </p:txBody>
      </p:sp>
      <p:sp>
        <p:nvSpPr>
          <p:cNvPr id="2" name="Text Placeholder 1"/>
          <p:cNvSpPr>
            <a:spLocks noGrp="1"/>
          </p:cNvSpPr>
          <p:nvPr>
            <p:ph type="body" idx="1"/>
          </p:nvPr>
        </p:nvSpPr>
        <p:spPr>
          <a:xfrm>
            <a:off x="2589212" y="1528915"/>
            <a:ext cx="8776878" cy="2159025"/>
          </a:xfrm>
        </p:spPr>
        <p:txBody>
          <a:bodyPr/>
          <a:lstStyle/>
          <a:p>
            <a:r>
              <a:rPr lang="en-US" sz="2800" dirty="0"/>
              <a:t>Fitts’ law calculates the time to click a point on the screen as a function of the distance traveled and width of the </a:t>
            </a:r>
            <a:r>
              <a:rPr lang="en-US" sz="2800" dirty="0" smtClean="0"/>
              <a:t>target</a:t>
            </a:r>
          </a:p>
          <a:p>
            <a:r>
              <a:rPr lang="en-US" sz="2800" dirty="0" smtClean="0"/>
              <a:t>Used </a:t>
            </a:r>
            <a:r>
              <a:rPr lang="en-US" sz="2800" dirty="0"/>
              <a:t>in HCI to design UI/UX of mobile </a:t>
            </a:r>
            <a:r>
              <a:rPr lang="en-US" sz="2800" dirty="0" smtClean="0"/>
              <a:t>apps</a:t>
            </a:r>
            <a:endParaRPr lang="en-US" dirty="0"/>
          </a:p>
        </p:txBody>
      </p:sp>
      <p:pic>
        <p:nvPicPr>
          <p:cNvPr id="1026" name="Picture 2" descr="Image result for fitts' la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321" y="3875601"/>
            <a:ext cx="3976533" cy="2982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81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3812125" y="1007568"/>
            <a:ext cx="6865707" cy="595090"/>
          </a:xfrm>
          <a:prstGeom prst="rect">
            <a:avLst/>
          </a:prstGeom>
          <a:noFill/>
          <a:ln>
            <a:noFill/>
          </a:ln>
        </p:spPr>
        <p:txBody>
          <a:bodyPr spcFirstLastPara="1" wrap="square" lIns="91425" tIns="45700" rIns="91425" bIns="45700" anchor="t" anchorCtr="0">
            <a:noAutofit/>
          </a:bodyPr>
          <a:lstStyle/>
          <a:p>
            <a:pPr lvl="0" algn="ctr"/>
            <a:r>
              <a:rPr lang="en-US" b="1" dirty="0">
                <a:latin typeface="Times New Roman" panose="02020603050405020304" pitchFamily="18" charset="0"/>
                <a:cs typeface="Times New Roman" panose="02020603050405020304" pitchFamily="18" charset="0"/>
              </a:rPr>
              <a:t>Fitts’ </a:t>
            </a:r>
            <a:r>
              <a:rPr lang="en-US" b="1" dirty="0" smtClean="0">
                <a:latin typeface="Times New Roman" panose="02020603050405020304" pitchFamily="18" charset="0"/>
                <a:cs typeface="Times New Roman" panose="02020603050405020304" pitchFamily="18" charset="0"/>
              </a:rPr>
              <a:t>Law - Mathematically</a:t>
            </a:r>
            <a:endParaRPr dirty="0"/>
          </a:p>
        </p:txBody>
      </p:sp>
      <p:sp>
        <p:nvSpPr>
          <p:cNvPr id="2" name="Text Placeholder 1"/>
          <p:cNvSpPr>
            <a:spLocks noGrp="1"/>
          </p:cNvSpPr>
          <p:nvPr>
            <p:ph type="body" idx="1"/>
          </p:nvPr>
        </p:nvSpPr>
        <p:spPr>
          <a:xfrm>
            <a:off x="3648035" y="2064775"/>
            <a:ext cx="7193885" cy="3293806"/>
          </a:xfrm>
        </p:spPr>
        <p:txBody>
          <a:bodyPr/>
          <a:lstStyle/>
          <a:p>
            <a:pPr marL="114300" indent="0">
              <a:buNone/>
            </a:pPr>
            <a:r>
              <a:rPr lang="en-US" sz="2800" b="1" dirty="0" smtClean="0"/>
              <a:t>𝑴𝑻 = 𝒂+𝒃 ∙ 𝐥𝐨𝐠</a:t>
            </a:r>
            <a:r>
              <a:rPr lang="en-US" sz="1600" b="1" dirty="0" smtClean="0"/>
              <a:t>2</a:t>
            </a:r>
            <a:r>
              <a:rPr lang="en-US" sz="2800" b="1" dirty="0" smtClean="0"/>
              <a:t>( D/</a:t>
            </a:r>
            <a:r>
              <a:rPr lang="en-US" sz="2800" b="1" dirty="0"/>
              <a:t>𝑾 )</a:t>
            </a:r>
          </a:p>
          <a:p>
            <a:r>
              <a:rPr lang="en-US" dirty="0"/>
              <a:t>MT refers to the movement time = start time – end time</a:t>
            </a:r>
          </a:p>
          <a:p>
            <a:r>
              <a:rPr lang="en-US" dirty="0" smtClean="0"/>
              <a:t>D</a:t>
            </a:r>
            <a:r>
              <a:rPr lang="en-US" dirty="0"/>
              <a:t> refers to moving range 			</a:t>
            </a:r>
          </a:p>
          <a:p>
            <a:r>
              <a:rPr lang="en-US" dirty="0"/>
              <a:t>W refers to the breadth of the </a:t>
            </a:r>
            <a:r>
              <a:rPr lang="en-US" dirty="0" smtClean="0"/>
              <a:t>target</a:t>
            </a:r>
            <a:r>
              <a:rPr lang="en-US" dirty="0"/>
              <a:t>	</a:t>
            </a:r>
          </a:p>
          <a:p>
            <a:r>
              <a:rPr lang="en-US" dirty="0"/>
              <a:t>The coefficients a and b will be determined by </a:t>
            </a:r>
            <a:r>
              <a:rPr lang="en-US" dirty="0" smtClean="0"/>
              <a:t>experiment</a:t>
            </a:r>
            <a:endParaRPr lang="en-US" dirty="0"/>
          </a:p>
          <a:p>
            <a:r>
              <a:rPr lang="en-US" dirty="0" smtClean="0"/>
              <a:t>log</a:t>
            </a:r>
            <a:r>
              <a:rPr lang="en-US" sz="1100" dirty="0" smtClean="0"/>
              <a:t>2</a:t>
            </a:r>
            <a:r>
              <a:rPr lang="en-US" dirty="0" smtClean="0"/>
              <a:t>(D/W</a:t>
            </a:r>
            <a:r>
              <a:rPr lang="en-US" dirty="0"/>
              <a:t>) is called difficulty coefficient, represented by ID </a:t>
            </a:r>
          </a:p>
          <a:p>
            <a:r>
              <a:rPr lang="en-US" dirty="0"/>
              <a:t>The linear representation of Fitts' law is: MT = a + b . ID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2592924" y="397968"/>
            <a:ext cx="8911687" cy="654084"/>
          </a:xfrm>
          <a:prstGeom prst="rect">
            <a:avLst/>
          </a:prstGeom>
          <a:noFill/>
          <a:ln>
            <a:noFill/>
          </a:ln>
        </p:spPr>
        <p:txBody>
          <a:bodyPr spcFirstLastPara="1" wrap="square" lIns="91425" tIns="45700" rIns="91425" bIns="45700" anchor="t" anchorCtr="0">
            <a:noAutofit/>
          </a:bodyPr>
          <a:lstStyle/>
          <a:p>
            <a:pPr lvl="0" algn="ctr"/>
            <a:r>
              <a:rPr lang="en-US" b="1" dirty="0" smtClean="0">
                <a:latin typeface="Times New Roman" panose="02020603050405020304" pitchFamily="18" charset="0"/>
                <a:cs typeface="Times New Roman" panose="02020603050405020304" pitchFamily="18" charset="0"/>
              </a:rPr>
              <a:t>Steering </a:t>
            </a:r>
            <a:r>
              <a:rPr lang="en-US" b="1" dirty="0">
                <a:latin typeface="Times New Roman" panose="02020603050405020304" pitchFamily="18" charset="0"/>
                <a:cs typeface="Times New Roman" panose="02020603050405020304" pitchFamily="18" charset="0"/>
              </a:rPr>
              <a:t>Law</a:t>
            </a:r>
            <a:endParaRPr dirty="0"/>
          </a:p>
        </p:txBody>
      </p:sp>
      <p:sp>
        <p:nvSpPr>
          <p:cNvPr id="2" name="Text Placeholder 1"/>
          <p:cNvSpPr>
            <a:spLocks noGrp="1"/>
          </p:cNvSpPr>
          <p:nvPr>
            <p:ph type="body" idx="1"/>
          </p:nvPr>
        </p:nvSpPr>
        <p:spPr>
          <a:xfrm>
            <a:off x="2592924" y="1347020"/>
            <a:ext cx="8429037" cy="3431458"/>
          </a:xfrm>
        </p:spPr>
        <p:txBody>
          <a:bodyPr/>
          <a:lstStyle/>
          <a:p>
            <a:r>
              <a:rPr lang="en-US" sz="2000" dirty="0" smtClean="0"/>
              <a:t>Derived </a:t>
            </a:r>
            <a:r>
              <a:rPr lang="en-US" sz="2000" dirty="0"/>
              <a:t>from Fitts’ </a:t>
            </a:r>
            <a:r>
              <a:rPr lang="en-US" sz="2000" dirty="0" smtClean="0"/>
              <a:t>Law</a:t>
            </a:r>
          </a:p>
          <a:p>
            <a:r>
              <a:rPr lang="en-US" sz="2000" dirty="0" smtClean="0"/>
              <a:t>Used </a:t>
            </a:r>
            <a:r>
              <a:rPr lang="en-US" sz="2000" dirty="0"/>
              <a:t>to calculate </a:t>
            </a:r>
            <a:r>
              <a:rPr lang="en-US" sz="2000" dirty="0" smtClean="0"/>
              <a:t>accuracy</a:t>
            </a:r>
          </a:p>
          <a:p>
            <a:r>
              <a:rPr lang="en-US" sz="2000" dirty="0" smtClean="0"/>
              <a:t>Predictive </a:t>
            </a:r>
            <a:r>
              <a:rPr lang="en-US" sz="2000" dirty="0"/>
              <a:t>model of subject movement that describes the time required to navigate or steer through a </a:t>
            </a:r>
            <a:r>
              <a:rPr lang="en-US" sz="2000" dirty="0" smtClean="0"/>
              <a:t>tunnel</a:t>
            </a:r>
          </a:p>
          <a:p>
            <a:r>
              <a:rPr lang="en-US" sz="2000" dirty="0" smtClean="0"/>
              <a:t>Mathematically,</a:t>
            </a:r>
          </a:p>
          <a:p>
            <a:pPr marL="114300" indent="0" algn="ctr">
              <a:buNone/>
            </a:pPr>
            <a:r>
              <a:rPr lang="en-US" sz="2000" b="1" dirty="0" smtClean="0"/>
              <a:t>IDs </a:t>
            </a:r>
            <a:r>
              <a:rPr lang="en-US" sz="2000" b="1" dirty="0"/>
              <a:t>= </a:t>
            </a:r>
            <a:r>
              <a:rPr lang="en-US" sz="2000" b="1" dirty="0" smtClean="0"/>
              <a:t>A/W</a:t>
            </a:r>
          </a:p>
          <a:p>
            <a:pPr marL="114300" indent="0">
              <a:buNone/>
            </a:pPr>
            <a:r>
              <a:rPr lang="en-US" sz="2000" dirty="0" smtClean="0"/>
              <a:t>	where </a:t>
            </a:r>
            <a:r>
              <a:rPr lang="en-US" sz="2000" dirty="0"/>
              <a:t>A = length of the </a:t>
            </a:r>
            <a:r>
              <a:rPr lang="en-US" sz="2000" dirty="0" smtClean="0"/>
              <a:t>tunnel and W </a:t>
            </a:r>
            <a:r>
              <a:rPr lang="en-US" sz="2000" dirty="0"/>
              <a:t>= </a:t>
            </a:r>
            <a:r>
              <a:rPr lang="en-US" sz="2000" dirty="0" smtClean="0"/>
              <a:t>width</a:t>
            </a:r>
            <a:endParaRPr lang="en-US" sz="2000" dirty="0"/>
          </a:p>
        </p:txBody>
      </p:sp>
      <p:pic>
        <p:nvPicPr>
          <p:cNvPr id="5" name="Picture 4"/>
          <p:cNvPicPr/>
          <p:nvPr/>
        </p:nvPicPr>
        <p:blipFill>
          <a:blip r:embed="rId3"/>
          <a:stretch>
            <a:fillRect/>
          </a:stretch>
        </p:blipFill>
        <p:spPr>
          <a:xfrm>
            <a:off x="4935794" y="4768646"/>
            <a:ext cx="4383354" cy="1543663"/>
          </a:xfrm>
          <a:prstGeom prst="rect">
            <a:avLst/>
          </a:prstGeom>
        </p:spPr>
      </p:pic>
    </p:spTree>
    <p:extLst>
      <p:ext uri="{BB962C8B-B14F-4D97-AF65-F5344CB8AC3E}">
        <p14:creationId xmlns:p14="http://schemas.microsoft.com/office/powerpoint/2010/main" val="2761024943"/>
      </p:ext>
    </p:extLst>
  </p:cSld>
  <p:clrMapOvr>
    <a:masterClrMapping/>
  </p:clrMapOvr>
</p:sld>
</file>

<file path=ppt/theme/theme1.xml><?xml version="1.0" encoding="utf-8"?>
<a:theme xmlns:a="http://schemas.openxmlformats.org/drawingml/2006/main"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2971</TotalTime>
  <Words>2810</Words>
  <Application>Microsoft Office PowerPoint</Application>
  <PresentationFormat>Widescreen</PresentationFormat>
  <Paragraphs>196</Paragraphs>
  <Slides>48</Slides>
  <Notes>48</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48</vt:i4>
      </vt:variant>
    </vt:vector>
  </HeadingPairs>
  <TitlesOfParts>
    <vt:vector size="55" baseType="lpstr">
      <vt:lpstr>SimSun</vt:lpstr>
      <vt:lpstr>Arial</vt:lpstr>
      <vt:lpstr>Century Gothic</vt:lpstr>
      <vt:lpstr>Noto Sans Symbols</vt:lpstr>
      <vt:lpstr>Times New Roman</vt:lpstr>
      <vt:lpstr>Wisp</vt:lpstr>
      <vt:lpstr>Wisp</vt:lpstr>
      <vt:lpstr>Index of Difficulty Measurement for Handedness in Human Computer Interaction</vt:lpstr>
      <vt:lpstr>Problem Statement</vt:lpstr>
      <vt:lpstr>Objectives</vt:lpstr>
      <vt:lpstr>Objectives</vt:lpstr>
      <vt:lpstr>Introduction</vt:lpstr>
      <vt:lpstr>Laterality HCI Issues And  Handedness  </vt:lpstr>
      <vt:lpstr>Fitts’ Law</vt:lpstr>
      <vt:lpstr>Fitts’ Law - Mathematically</vt:lpstr>
      <vt:lpstr>Steering Law</vt:lpstr>
      <vt:lpstr>Hypothesis I</vt:lpstr>
      <vt:lpstr>Flutter</vt:lpstr>
      <vt:lpstr>Designing the App Mockflow</vt:lpstr>
      <vt:lpstr>HomePage</vt:lpstr>
      <vt:lpstr>Experiments </vt:lpstr>
      <vt:lpstr>Experiment One: Instruction Screen</vt:lpstr>
      <vt:lpstr>Experiment One</vt:lpstr>
      <vt:lpstr>Experiment One</vt:lpstr>
      <vt:lpstr>Experiment One</vt:lpstr>
      <vt:lpstr>Experiment One</vt:lpstr>
      <vt:lpstr>Experiment One: Data Points Collected</vt:lpstr>
      <vt:lpstr>Experiment Two: Instruction Screen</vt:lpstr>
      <vt:lpstr>Experiment Two</vt:lpstr>
      <vt:lpstr>Experiment Two</vt:lpstr>
      <vt:lpstr>Experiment Two: Data Points Collected</vt:lpstr>
      <vt:lpstr>Experiment Three: Instruction Screen</vt:lpstr>
      <vt:lpstr>Experiment Three</vt:lpstr>
      <vt:lpstr>Experiment Three</vt:lpstr>
      <vt:lpstr>Experiment Three: Data Points Collected</vt:lpstr>
      <vt:lpstr>Experiment Repeat Instructions</vt:lpstr>
      <vt:lpstr>Experiment Repeat Instructions</vt:lpstr>
      <vt:lpstr>Thank You Screen</vt:lpstr>
      <vt:lpstr>App Demo</vt:lpstr>
      <vt:lpstr>Hypothesis II</vt:lpstr>
      <vt:lpstr>Firebase: Backend</vt:lpstr>
      <vt:lpstr>Python Libraries Used</vt:lpstr>
      <vt:lpstr>Data Analysis</vt:lpstr>
      <vt:lpstr>Data Analysis</vt:lpstr>
      <vt:lpstr>Data Analysis</vt:lpstr>
      <vt:lpstr>Results</vt:lpstr>
      <vt:lpstr>Results</vt:lpstr>
      <vt:lpstr>Results</vt:lpstr>
      <vt:lpstr>      Future Scope</vt:lpstr>
      <vt:lpstr>      Future Scope</vt:lpstr>
      <vt:lpstr>Summary of Project Meetings</vt:lpstr>
      <vt:lpstr>References</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Expert Twitter Accounts on Cybersecurity by Utilizing Thesaurus Methods for Text Analytics</dc:title>
  <dc:creator>Chris Casasanta</dc:creator>
  <cp:lastModifiedBy>Aditee Verma</cp:lastModifiedBy>
  <cp:revision>83</cp:revision>
  <dcterms:modified xsi:type="dcterms:W3CDTF">2018-12-20T23:23:08Z</dcterms:modified>
</cp:coreProperties>
</file>